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</p:sldIdLst>
  <p:sldSz cy="5143500" cx="9144000"/>
  <p:notesSz cx="6858000" cy="9144000"/>
  <p:embeddedFontLst>
    <p:embeddedFont>
      <p:font typeface="Roboto"/>
      <p:regular r:id="rId45"/>
      <p:bold r:id="rId46"/>
      <p:italic r:id="rId47"/>
      <p:boldItalic r:id="rId4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B678C858-DC3C-4018-B988-187AC0BD1ADF}">
  <a:tblStyle styleId="{B678C858-DC3C-4018-B988-187AC0BD1ADF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8C4CCD1F-7522-4401-884F-9D0512F2B50A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20" Type="http://schemas.openxmlformats.org/officeDocument/2006/relationships/slide" Target="slides/slide1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22" Type="http://schemas.openxmlformats.org/officeDocument/2006/relationships/slide" Target="slides/slide16.xml"/><Relationship Id="rId44" Type="http://schemas.openxmlformats.org/officeDocument/2006/relationships/slide" Target="slides/slide38.xml"/><Relationship Id="rId21" Type="http://schemas.openxmlformats.org/officeDocument/2006/relationships/slide" Target="slides/slide15.xml"/><Relationship Id="rId43" Type="http://schemas.openxmlformats.org/officeDocument/2006/relationships/slide" Target="slides/slide37.xml"/><Relationship Id="rId24" Type="http://schemas.openxmlformats.org/officeDocument/2006/relationships/slide" Target="slides/slide18.xml"/><Relationship Id="rId46" Type="http://schemas.openxmlformats.org/officeDocument/2006/relationships/font" Target="fonts/Roboto-bold.fntdata"/><Relationship Id="rId23" Type="http://schemas.openxmlformats.org/officeDocument/2006/relationships/slide" Target="slides/slide17.xml"/><Relationship Id="rId45" Type="http://schemas.openxmlformats.org/officeDocument/2006/relationships/font" Target="fonts/Roboto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48" Type="http://schemas.openxmlformats.org/officeDocument/2006/relationships/font" Target="fonts/Roboto-boldItalic.fntdata"/><Relationship Id="rId25" Type="http://schemas.openxmlformats.org/officeDocument/2006/relationships/slide" Target="slides/slide19.xml"/><Relationship Id="rId47" Type="http://schemas.openxmlformats.org/officeDocument/2006/relationships/font" Target="fonts/Roboto-italic.fntdata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slide" Target="slides/slide31.xml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39" Type="http://schemas.openxmlformats.org/officeDocument/2006/relationships/slide" Target="slides/slide33.xml"/><Relationship Id="rId16" Type="http://schemas.openxmlformats.org/officeDocument/2006/relationships/slide" Target="slides/slide10.xml"/><Relationship Id="rId38" Type="http://schemas.openxmlformats.org/officeDocument/2006/relationships/slide" Target="slides/slide32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00eb239d37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300eb239d37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8ab6ac643b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28ab6ac643b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00eb239d37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300eb239d37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00eb239d37_0_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300eb239d37_0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300eb239d37_0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300eb239d37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8ab6ac643b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28ab6ac643b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8ab6ac643b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8ab6ac643b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8ab6ac643b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28ab6ac643b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300eb239d37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300eb239d37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2fd8ad316a2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2fd8ad316a2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2fd8ad316a2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2fd8ad316a2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fd8ad316a2_1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2fd8ad316a2_1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300eb239d37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300eb239d37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300eb239d37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300eb239d37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300eb239d37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300eb239d37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300eb239d37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300eb239d37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2fd8ad316a2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2fd8ad316a2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2fd8ad316a2_1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2fd8ad316a2_1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2fd8ad316a2_1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2fd8ad316a2_1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300eb239d37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300eb239d37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300eb239d37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300eb239d37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fd8ad316a2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2fd8ad316a2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2fd8ad316a2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2fd8ad316a2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28aac30d2c5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28aac30d2c5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300eb239d37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300eb239d37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300eb239d37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300eb239d37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300eb239d37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300eb239d37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300eb239d37_2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300eb239d37_2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300eb239d37_2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300eb239d37_2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300eb239d37_2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300eb239d37_2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300eb239d37_2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300eb239d37_2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005670806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005670806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fd8ad316a2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2fd8ad316a2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vi" sz="1500">
                <a:solidFill>
                  <a:srgbClr val="0DB1F9"/>
                </a:solidFill>
              </a:rPr>
              <a:t>Apache Hudi is a transactional data lake platform that brings database and data warehouse capabilities to the data lake. Hudi reimagines slow old-school batch data processing with a powerful new incremental processing framework for low latency minute-level analytics.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8aac30d2c5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28aac30d2c5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8aac30d2c5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28aac30d2c5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8aac30d2c5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8aac30d2c5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8ab6ac643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28ab6ac643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43052" y="175486"/>
            <a:ext cx="1000949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744575" cy="744575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84D88"/>
              </a:buClr>
              <a:buSzPts val="5200"/>
              <a:buNone/>
              <a:defRPr sz="5200">
                <a:solidFill>
                  <a:srgbClr val="084D88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1F9"/>
              </a:buClr>
              <a:buSzPts val="2800"/>
              <a:buNone/>
              <a:defRPr sz="2800">
                <a:solidFill>
                  <a:srgbClr val="0DB1F9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84D88"/>
              </a:buClr>
              <a:buSzPts val="12000"/>
              <a:buNone/>
              <a:defRPr sz="12000">
                <a:solidFill>
                  <a:srgbClr val="084D88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71" name="Google Shape;71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rgbClr val="0DB1F9"/>
              </a:buClr>
              <a:buSzPts val="1800"/>
              <a:buChar char="●"/>
              <a:defRPr>
                <a:solidFill>
                  <a:srgbClr val="0DB1F9"/>
                </a:solidFill>
              </a:defRPr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Clr>
                <a:srgbClr val="0DB1F9"/>
              </a:buClr>
              <a:buSzPts val="1400"/>
              <a:buChar char="○"/>
              <a:defRPr>
                <a:solidFill>
                  <a:srgbClr val="0DB1F9"/>
                </a:solidFill>
              </a:defRPr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Clr>
                <a:srgbClr val="0DB1F9"/>
              </a:buClr>
              <a:buSzPts val="1400"/>
              <a:buChar char="■"/>
              <a:defRPr>
                <a:solidFill>
                  <a:srgbClr val="0DB1F9"/>
                </a:solidFill>
              </a:defRPr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Clr>
                <a:srgbClr val="0DB1F9"/>
              </a:buClr>
              <a:buSzPts val="1400"/>
              <a:buChar char="●"/>
              <a:defRPr>
                <a:solidFill>
                  <a:srgbClr val="0DB1F9"/>
                </a:solidFill>
              </a:defRPr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Clr>
                <a:srgbClr val="0DB1F9"/>
              </a:buClr>
              <a:buSzPts val="1400"/>
              <a:buChar char="○"/>
              <a:defRPr>
                <a:solidFill>
                  <a:srgbClr val="0DB1F9"/>
                </a:solidFill>
              </a:defRPr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Clr>
                <a:srgbClr val="0DB1F9"/>
              </a:buClr>
              <a:buSzPts val="1400"/>
              <a:buChar char="■"/>
              <a:defRPr>
                <a:solidFill>
                  <a:srgbClr val="0DB1F9"/>
                </a:solidFill>
              </a:defRPr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Clr>
                <a:srgbClr val="0DB1F9"/>
              </a:buClr>
              <a:buSzPts val="1400"/>
              <a:buChar char="●"/>
              <a:defRPr>
                <a:solidFill>
                  <a:srgbClr val="0DB1F9"/>
                </a:solidFill>
              </a:defRPr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Clr>
                <a:srgbClr val="0DB1F9"/>
              </a:buClr>
              <a:buSzPts val="1400"/>
              <a:buChar char="○"/>
              <a:defRPr>
                <a:solidFill>
                  <a:srgbClr val="0DB1F9"/>
                </a:solidFill>
              </a:defRPr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Clr>
                <a:srgbClr val="0DB1F9"/>
              </a:buClr>
              <a:buSzPts val="1400"/>
              <a:buChar char="■"/>
              <a:defRPr>
                <a:solidFill>
                  <a:srgbClr val="0DB1F9"/>
                </a:solidFill>
              </a:defRPr>
            </a:lvl9pPr>
          </a:lstStyle>
          <a:p/>
        </p:txBody>
      </p:sp>
      <p:sp>
        <p:nvSpPr>
          <p:cNvPr id="72" name="Google Shape;72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  <p:pic>
        <p:nvPicPr>
          <p:cNvPr id="73" name="Google Shape;73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43052" y="175486"/>
            <a:ext cx="1000949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744575" cy="744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  <p:pic>
        <p:nvPicPr>
          <p:cNvPr id="77" name="Google Shape;77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43052" y="175486"/>
            <a:ext cx="1000949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744575" cy="744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84D88"/>
              </a:buClr>
              <a:buSzPts val="3600"/>
              <a:buNone/>
              <a:defRPr sz="3600">
                <a:solidFill>
                  <a:srgbClr val="084D88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  <p:pic>
        <p:nvPicPr>
          <p:cNvPr id="20" name="Google Shape;20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43052" y="175486"/>
            <a:ext cx="1000949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744575" cy="744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 txBox="1"/>
          <p:nvPr>
            <p:ph type="title"/>
          </p:nvPr>
        </p:nvSpPr>
        <p:spPr>
          <a:xfrm>
            <a:off x="311700" y="826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84D88"/>
              </a:buClr>
              <a:buSzPts val="2600"/>
              <a:buNone/>
              <a:defRPr sz="2600">
                <a:solidFill>
                  <a:srgbClr val="084D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" type="body"/>
          </p:nvPr>
        </p:nvSpPr>
        <p:spPr>
          <a:xfrm>
            <a:off x="311700" y="1533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rgbClr val="0DB1F9"/>
              </a:buClr>
              <a:buSzPts val="1800"/>
              <a:buChar char="●"/>
              <a:defRPr>
                <a:solidFill>
                  <a:srgbClr val="0DB1F9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rgbClr val="0DB1F9"/>
              </a:buClr>
              <a:buSzPts val="1400"/>
              <a:buChar char="○"/>
              <a:defRPr>
                <a:solidFill>
                  <a:srgbClr val="0DB1F9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rgbClr val="0DB1F9"/>
              </a:buClr>
              <a:buSzPts val="1400"/>
              <a:buChar char="■"/>
              <a:defRPr>
                <a:solidFill>
                  <a:srgbClr val="0DB1F9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rgbClr val="0DB1F9"/>
              </a:buClr>
              <a:buSzPts val="1400"/>
              <a:buChar char="●"/>
              <a:defRPr>
                <a:solidFill>
                  <a:srgbClr val="0DB1F9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rgbClr val="0DB1F9"/>
              </a:buClr>
              <a:buSzPts val="1400"/>
              <a:buChar char="○"/>
              <a:defRPr>
                <a:solidFill>
                  <a:srgbClr val="0DB1F9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rgbClr val="0DB1F9"/>
              </a:buClr>
              <a:buSzPts val="1400"/>
              <a:buChar char="■"/>
              <a:defRPr>
                <a:solidFill>
                  <a:srgbClr val="0DB1F9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rgbClr val="0DB1F9"/>
              </a:buClr>
              <a:buSzPts val="1400"/>
              <a:buChar char="●"/>
              <a:defRPr>
                <a:solidFill>
                  <a:srgbClr val="0DB1F9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rgbClr val="0DB1F9"/>
              </a:buClr>
              <a:buSzPts val="1400"/>
              <a:buChar char="○"/>
              <a:defRPr>
                <a:solidFill>
                  <a:srgbClr val="0DB1F9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rgbClr val="0DB1F9"/>
              </a:buClr>
              <a:buSzPts val="1400"/>
              <a:buChar char="■"/>
              <a:defRPr>
                <a:solidFill>
                  <a:srgbClr val="0DB1F9"/>
                </a:solidFill>
              </a:defRPr>
            </a:lvl9pPr>
          </a:lstStyle>
          <a:p/>
        </p:txBody>
      </p:sp>
      <p:sp>
        <p:nvSpPr>
          <p:cNvPr id="25" name="Google Shape;25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  <p:sp>
        <p:nvSpPr>
          <p:cNvPr id="26" name="Google Shape;26;p4"/>
          <p:cNvSpPr txBox="1"/>
          <p:nvPr>
            <p:ph idx="2" type="title"/>
          </p:nvPr>
        </p:nvSpPr>
        <p:spPr>
          <a:xfrm>
            <a:off x="744575" y="93425"/>
            <a:ext cx="7398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84D88"/>
              </a:buClr>
              <a:buSzPts val="2800"/>
              <a:buNone/>
              <a:defRPr>
                <a:solidFill>
                  <a:srgbClr val="084D8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27" name="Google Shape;27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43052" y="175486"/>
            <a:ext cx="1000949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28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744575" cy="744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/>
          <p:nvPr>
            <p:ph type="title"/>
          </p:nvPr>
        </p:nvSpPr>
        <p:spPr>
          <a:xfrm>
            <a:off x="311700" y="826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84D88"/>
              </a:buClr>
              <a:buSzPts val="2600"/>
              <a:buNone/>
              <a:defRPr sz="2600">
                <a:solidFill>
                  <a:srgbClr val="084D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" type="body"/>
          </p:nvPr>
        </p:nvSpPr>
        <p:spPr>
          <a:xfrm>
            <a:off x="311700" y="14572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rgbClr val="0DB1F9"/>
              </a:buClr>
              <a:buSzPts val="1400"/>
              <a:buChar char="●"/>
              <a:defRPr sz="1400">
                <a:solidFill>
                  <a:srgbClr val="0DB1F9"/>
                </a:solidFill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rgbClr val="0DB1F9"/>
              </a:buClr>
              <a:buSzPts val="1200"/>
              <a:buChar char="○"/>
              <a:defRPr sz="1200">
                <a:solidFill>
                  <a:srgbClr val="0DB1F9"/>
                </a:solidFill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rgbClr val="0DB1F9"/>
              </a:buClr>
              <a:buSzPts val="1200"/>
              <a:buChar char="■"/>
              <a:defRPr sz="1200">
                <a:solidFill>
                  <a:srgbClr val="0DB1F9"/>
                </a:solidFill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rgbClr val="0DB1F9"/>
              </a:buClr>
              <a:buSzPts val="1200"/>
              <a:buChar char="●"/>
              <a:defRPr sz="1200">
                <a:solidFill>
                  <a:srgbClr val="0DB1F9"/>
                </a:solidFill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rgbClr val="0DB1F9"/>
              </a:buClr>
              <a:buSzPts val="1200"/>
              <a:buChar char="○"/>
              <a:defRPr sz="1200">
                <a:solidFill>
                  <a:srgbClr val="0DB1F9"/>
                </a:solidFill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rgbClr val="0DB1F9"/>
              </a:buClr>
              <a:buSzPts val="1200"/>
              <a:buChar char="■"/>
              <a:defRPr sz="1200">
                <a:solidFill>
                  <a:srgbClr val="0DB1F9"/>
                </a:solidFill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rgbClr val="0DB1F9"/>
              </a:buClr>
              <a:buSzPts val="1200"/>
              <a:buChar char="●"/>
              <a:defRPr sz="1200">
                <a:solidFill>
                  <a:srgbClr val="0DB1F9"/>
                </a:solidFill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rgbClr val="0DB1F9"/>
              </a:buClr>
              <a:buSzPts val="1200"/>
              <a:buChar char="○"/>
              <a:defRPr sz="1200">
                <a:solidFill>
                  <a:srgbClr val="0DB1F9"/>
                </a:solidFill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rgbClr val="0DB1F9"/>
              </a:buClr>
              <a:buSzPts val="1200"/>
              <a:buChar char="■"/>
              <a:defRPr sz="1200">
                <a:solidFill>
                  <a:srgbClr val="0DB1F9"/>
                </a:solidFill>
              </a:defRPr>
            </a:lvl9pPr>
          </a:lstStyle>
          <a:p/>
        </p:txBody>
      </p:sp>
      <p:sp>
        <p:nvSpPr>
          <p:cNvPr id="32" name="Google Shape;32;p5"/>
          <p:cNvSpPr txBox="1"/>
          <p:nvPr>
            <p:ph idx="2" type="body"/>
          </p:nvPr>
        </p:nvSpPr>
        <p:spPr>
          <a:xfrm>
            <a:off x="4832400" y="14572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rgbClr val="0DB1F9"/>
              </a:buClr>
              <a:buSzPts val="1400"/>
              <a:buChar char="●"/>
              <a:defRPr sz="1400">
                <a:solidFill>
                  <a:srgbClr val="0DB1F9"/>
                </a:solidFill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rgbClr val="0DB1F9"/>
              </a:buClr>
              <a:buSzPts val="1200"/>
              <a:buChar char="○"/>
              <a:defRPr sz="1200">
                <a:solidFill>
                  <a:srgbClr val="0DB1F9"/>
                </a:solidFill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rgbClr val="0DB1F9"/>
              </a:buClr>
              <a:buSzPts val="1200"/>
              <a:buChar char="■"/>
              <a:defRPr sz="1200">
                <a:solidFill>
                  <a:srgbClr val="0DB1F9"/>
                </a:solidFill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rgbClr val="0DB1F9"/>
              </a:buClr>
              <a:buSzPts val="1200"/>
              <a:buChar char="●"/>
              <a:defRPr sz="1200">
                <a:solidFill>
                  <a:srgbClr val="0DB1F9"/>
                </a:solidFill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rgbClr val="0DB1F9"/>
              </a:buClr>
              <a:buSzPts val="1200"/>
              <a:buChar char="○"/>
              <a:defRPr sz="1200">
                <a:solidFill>
                  <a:srgbClr val="0DB1F9"/>
                </a:solidFill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rgbClr val="0DB1F9"/>
              </a:buClr>
              <a:buSzPts val="1200"/>
              <a:buChar char="■"/>
              <a:defRPr sz="1200">
                <a:solidFill>
                  <a:srgbClr val="0DB1F9"/>
                </a:solidFill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rgbClr val="0DB1F9"/>
              </a:buClr>
              <a:buSzPts val="1200"/>
              <a:buChar char="●"/>
              <a:defRPr sz="1200">
                <a:solidFill>
                  <a:srgbClr val="0DB1F9"/>
                </a:solidFill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rgbClr val="0DB1F9"/>
              </a:buClr>
              <a:buSzPts val="1200"/>
              <a:buChar char="○"/>
              <a:defRPr sz="1200">
                <a:solidFill>
                  <a:srgbClr val="0DB1F9"/>
                </a:solidFill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rgbClr val="0DB1F9"/>
              </a:buClr>
              <a:buSzPts val="1200"/>
              <a:buChar char="■"/>
              <a:defRPr sz="1200">
                <a:solidFill>
                  <a:srgbClr val="0DB1F9"/>
                </a:solidFill>
              </a:defRPr>
            </a:lvl9pPr>
          </a:lstStyle>
          <a:p/>
        </p:txBody>
      </p:sp>
      <p:sp>
        <p:nvSpPr>
          <p:cNvPr id="33" name="Google Shape;33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  <p:pic>
        <p:nvPicPr>
          <p:cNvPr id="34" name="Google Shape;34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43052" y="175486"/>
            <a:ext cx="1000949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oogle Shape;35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744575" cy="744575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5"/>
          <p:cNvSpPr txBox="1"/>
          <p:nvPr>
            <p:ph idx="3" type="title"/>
          </p:nvPr>
        </p:nvSpPr>
        <p:spPr>
          <a:xfrm>
            <a:off x="744575" y="93425"/>
            <a:ext cx="7398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84D88"/>
              </a:buClr>
              <a:buSzPts val="2800"/>
              <a:buNone/>
              <a:defRPr>
                <a:solidFill>
                  <a:srgbClr val="084D8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/>
          <p:nvPr>
            <p:ph type="title"/>
          </p:nvPr>
        </p:nvSpPr>
        <p:spPr>
          <a:xfrm>
            <a:off x="311700" y="826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84D88"/>
              </a:buClr>
              <a:buSzPts val="2600"/>
              <a:buNone/>
              <a:defRPr sz="2600">
                <a:solidFill>
                  <a:srgbClr val="084D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  <p:pic>
        <p:nvPicPr>
          <p:cNvPr id="40" name="Google Shape;40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43052" y="175486"/>
            <a:ext cx="1000949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41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744575" cy="744575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6"/>
          <p:cNvSpPr txBox="1"/>
          <p:nvPr>
            <p:ph idx="2" type="title"/>
          </p:nvPr>
        </p:nvSpPr>
        <p:spPr>
          <a:xfrm>
            <a:off x="744575" y="93425"/>
            <a:ext cx="7398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84D88"/>
              </a:buClr>
              <a:buSzPts val="2800"/>
              <a:buNone/>
              <a:defRPr>
                <a:solidFill>
                  <a:srgbClr val="084D8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7"/>
          <p:cNvSpPr txBox="1"/>
          <p:nvPr>
            <p:ph idx="1" type="body"/>
          </p:nvPr>
        </p:nvSpPr>
        <p:spPr>
          <a:xfrm>
            <a:off x="311700" y="16182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rgbClr val="0DB1F9"/>
              </a:buClr>
              <a:buSzPts val="1200"/>
              <a:buChar char="●"/>
              <a:defRPr sz="1200">
                <a:solidFill>
                  <a:srgbClr val="0DB1F9"/>
                </a:solidFill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rgbClr val="0DB1F9"/>
              </a:buClr>
              <a:buSzPts val="1200"/>
              <a:buChar char="○"/>
              <a:defRPr sz="1200">
                <a:solidFill>
                  <a:srgbClr val="0DB1F9"/>
                </a:solidFill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rgbClr val="0DB1F9"/>
              </a:buClr>
              <a:buSzPts val="1200"/>
              <a:buChar char="■"/>
              <a:defRPr sz="1200">
                <a:solidFill>
                  <a:srgbClr val="0DB1F9"/>
                </a:solidFill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rgbClr val="0DB1F9"/>
              </a:buClr>
              <a:buSzPts val="1200"/>
              <a:buChar char="●"/>
              <a:defRPr sz="1200">
                <a:solidFill>
                  <a:srgbClr val="0DB1F9"/>
                </a:solidFill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rgbClr val="0DB1F9"/>
              </a:buClr>
              <a:buSzPts val="1200"/>
              <a:buChar char="○"/>
              <a:defRPr sz="1200">
                <a:solidFill>
                  <a:srgbClr val="0DB1F9"/>
                </a:solidFill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rgbClr val="0DB1F9"/>
              </a:buClr>
              <a:buSzPts val="1200"/>
              <a:buChar char="■"/>
              <a:defRPr sz="1200">
                <a:solidFill>
                  <a:srgbClr val="0DB1F9"/>
                </a:solidFill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rgbClr val="0DB1F9"/>
              </a:buClr>
              <a:buSzPts val="1200"/>
              <a:buChar char="●"/>
              <a:defRPr sz="1200">
                <a:solidFill>
                  <a:srgbClr val="0DB1F9"/>
                </a:solidFill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rgbClr val="0DB1F9"/>
              </a:buClr>
              <a:buSzPts val="1200"/>
              <a:buChar char="○"/>
              <a:defRPr sz="1200">
                <a:solidFill>
                  <a:srgbClr val="0DB1F9"/>
                </a:solidFill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rgbClr val="0DB1F9"/>
              </a:buClr>
              <a:buSzPts val="1200"/>
              <a:buChar char="■"/>
              <a:defRPr sz="1200">
                <a:solidFill>
                  <a:srgbClr val="0DB1F9"/>
                </a:solidFill>
              </a:defRPr>
            </a:lvl9pPr>
          </a:lstStyle>
          <a:p/>
        </p:txBody>
      </p:sp>
      <p:sp>
        <p:nvSpPr>
          <p:cNvPr id="45" name="Google Shape;45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  <p:pic>
        <p:nvPicPr>
          <p:cNvPr id="46" name="Google Shape;46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43052" y="175486"/>
            <a:ext cx="1000949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744575" cy="744575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7"/>
          <p:cNvSpPr txBox="1"/>
          <p:nvPr>
            <p:ph type="title"/>
          </p:nvPr>
        </p:nvSpPr>
        <p:spPr>
          <a:xfrm>
            <a:off x="744575" y="93425"/>
            <a:ext cx="7398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84D88"/>
              </a:buClr>
              <a:buSzPts val="2800"/>
              <a:buNone/>
              <a:defRPr>
                <a:solidFill>
                  <a:srgbClr val="084D8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9" name="Google Shape;49;p7"/>
          <p:cNvSpPr txBox="1"/>
          <p:nvPr>
            <p:ph idx="2" type="title"/>
          </p:nvPr>
        </p:nvSpPr>
        <p:spPr>
          <a:xfrm>
            <a:off x="311700" y="826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84D88"/>
              </a:buClr>
              <a:buSzPts val="2600"/>
              <a:buNone/>
              <a:defRPr sz="2600">
                <a:solidFill>
                  <a:srgbClr val="084D8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/>
          <p:nvPr>
            <p:ph type="title"/>
          </p:nvPr>
        </p:nvSpPr>
        <p:spPr>
          <a:xfrm>
            <a:off x="490250" y="7549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84D88"/>
              </a:buClr>
              <a:buSzPts val="4800"/>
              <a:buNone/>
              <a:defRPr sz="4800">
                <a:solidFill>
                  <a:srgbClr val="084D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52" name="Google Shape;52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  <p:pic>
        <p:nvPicPr>
          <p:cNvPr id="53" name="Google Shape;53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43052" y="175486"/>
            <a:ext cx="1000949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54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744575" cy="744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38775" y="275545"/>
            <a:ext cx="1305226" cy="513251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9"/>
          <p:cNvSpPr txBox="1"/>
          <p:nvPr>
            <p:ph type="title"/>
          </p:nvPr>
        </p:nvSpPr>
        <p:spPr>
          <a:xfrm>
            <a:off x="265500" y="15379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84D88"/>
              </a:buClr>
              <a:buSzPts val="4200"/>
              <a:buNone/>
              <a:defRPr sz="4200">
                <a:solidFill>
                  <a:srgbClr val="084D88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59" name="Google Shape;59;p9"/>
          <p:cNvSpPr txBox="1"/>
          <p:nvPr>
            <p:ph idx="1" type="subTitle"/>
          </p:nvPr>
        </p:nvSpPr>
        <p:spPr>
          <a:xfrm>
            <a:off x="265500" y="31078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1F9"/>
              </a:buClr>
              <a:buSzPts val="2100"/>
              <a:buNone/>
              <a:defRPr sz="2100">
                <a:solidFill>
                  <a:srgbClr val="0DB1F9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0" name="Google Shape;60;p9"/>
          <p:cNvSpPr txBox="1"/>
          <p:nvPr>
            <p:ph idx="2" type="body"/>
          </p:nvPr>
        </p:nvSpPr>
        <p:spPr>
          <a:xfrm>
            <a:off x="4939500" y="10288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rgbClr val="0DB1F9"/>
              </a:buClr>
              <a:buSzPts val="1800"/>
              <a:buChar char="●"/>
              <a:defRPr>
                <a:solidFill>
                  <a:srgbClr val="0DB1F9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rgbClr val="0DB1F9"/>
              </a:buClr>
              <a:buSzPts val="1400"/>
              <a:buChar char="○"/>
              <a:defRPr>
                <a:solidFill>
                  <a:srgbClr val="0DB1F9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rgbClr val="0DB1F9"/>
              </a:buClr>
              <a:buSzPts val="1400"/>
              <a:buChar char="■"/>
              <a:defRPr>
                <a:solidFill>
                  <a:srgbClr val="0DB1F9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rgbClr val="0DB1F9"/>
              </a:buClr>
              <a:buSzPts val="1400"/>
              <a:buChar char="●"/>
              <a:defRPr>
                <a:solidFill>
                  <a:srgbClr val="0DB1F9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rgbClr val="0DB1F9"/>
              </a:buClr>
              <a:buSzPts val="1400"/>
              <a:buChar char="○"/>
              <a:defRPr>
                <a:solidFill>
                  <a:srgbClr val="0DB1F9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rgbClr val="0DB1F9"/>
              </a:buClr>
              <a:buSzPts val="1400"/>
              <a:buChar char="■"/>
              <a:defRPr>
                <a:solidFill>
                  <a:srgbClr val="0DB1F9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rgbClr val="0DB1F9"/>
              </a:buClr>
              <a:buSzPts val="1400"/>
              <a:buChar char="●"/>
              <a:defRPr>
                <a:solidFill>
                  <a:srgbClr val="0DB1F9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rgbClr val="0DB1F9"/>
              </a:buClr>
              <a:buSzPts val="1400"/>
              <a:buChar char="○"/>
              <a:defRPr>
                <a:solidFill>
                  <a:srgbClr val="0DB1F9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rgbClr val="0DB1F9"/>
              </a:buClr>
              <a:buSzPts val="1400"/>
              <a:buChar char="■"/>
              <a:defRPr>
                <a:solidFill>
                  <a:srgbClr val="0DB1F9"/>
                </a:solidFill>
              </a:defRPr>
            </a:lvl9pPr>
          </a:lstStyle>
          <a:p/>
        </p:txBody>
      </p:sp>
      <p:sp>
        <p:nvSpPr>
          <p:cNvPr id="61" name="Google Shape;61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  <p:pic>
        <p:nvPicPr>
          <p:cNvPr id="62" name="Google Shape;62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43052" y="175486"/>
            <a:ext cx="1000949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744575" cy="744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1F9"/>
              </a:buClr>
              <a:buSzPts val="1800"/>
              <a:buNone/>
              <a:defRPr>
                <a:solidFill>
                  <a:srgbClr val="0DB1F9"/>
                </a:solidFill>
              </a:defRPr>
            </a:lvl1pPr>
          </a:lstStyle>
          <a:p/>
        </p:txBody>
      </p:sp>
      <p:sp>
        <p:nvSpPr>
          <p:cNvPr id="66" name="Google Shape;66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  <p:pic>
        <p:nvPicPr>
          <p:cNvPr id="67" name="Google Shape;67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43052" y="175486"/>
            <a:ext cx="1000949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744575" cy="744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0.xml"/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826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84D88"/>
              </a:buClr>
              <a:buSzPts val="2800"/>
              <a:buNone/>
              <a:defRPr sz="2800">
                <a:solidFill>
                  <a:srgbClr val="084D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533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B1F9"/>
              </a:buClr>
              <a:buSzPts val="1800"/>
              <a:buChar char="●"/>
              <a:defRPr sz="1800">
                <a:solidFill>
                  <a:srgbClr val="0DB1F9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B1F9"/>
              </a:buClr>
              <a:buSzPts val="1400"/>
              <a:buChar char="○"/>
              <a:defRPr>
                <a:solidFill>
                  <a:srgbClr val="0DB1F9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B1F9"/>
              </a:buClr>
              <a:buSzPts val="1400"/>
              <a:buChar char="■"/>
              <a:defRPr>
                <a:solidFill>
                  <a:srgbClr val="0DB1F9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B1F9"/>
              </a:buClr>
              <a:buSzPts val="1400"/>
              <a:buChar char="●"/>
              <a:defRPr>
                <a:solidFill>
                  <a:srgbClr val="0DB1F9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B1F9"/>
              </a:buClr>
              <a:buSzPts val="1400"/>
              <a:buChar char="○"/>
              <a:defRPr>
                <a:solidFill>
                  <a:srgbClr val="0DB1F9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B1F9"/>
              </a:buClr>
              <a:buSzPts val="1400"/>
              <a:buChar char="■"/>
              <a:defRPr>
                <a:solidFill>
                  <a:srgbClr val="0DB1F9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B1F9"/>
              </a:buClr>
              <a:buSzPts val="1400"/>
              <a:buChar char="●"/>
              <a:defRPr>
                <a:solidFill>
                  <a:srgbClr val="0DB1F9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B1F9"/>
              </a:buClr>
              <a:buSzPts val="1400"/>
              <a:buChar char="○"/>
              <a:defRPr>
                <a:solidFill>
                  <a:srgbClr val="0DB1F9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B1F9"/>
              </a:buClr>
              <a:buSzPts val="1400"/>
              <a:buChar char="■"/>
              <a:defRPr>
                <a:solidFill>
                  <a:srgbClr val="0DB1F9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  <p:pic>
        <p:nvPicPr>
          <p:cNvPr id="9" name="Google Shape;9;p1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8143052" y="175486"/>
            <a:ext cx="1000949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744575" cy="744575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4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4.png"/><Relationship Id="rId4" Type="http://schemas.openxmlformats.org/officeDocument/2006/relationships/image" Target="../media/image19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8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4.png"/><Relationship Id="rId4" Type="http://schemas.openxmlformats.org/officeDocument/2006/relationships/image" Target="../media/image17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4.png"/><Relationship Id="rId4" Type="http://schemas.openxmlformats.org/officeDocument/2006/relationships/image" Target="../media/image2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 txBox="1"/>
          <p:nvPr>
            <p:ph type="ctrTitle"/>
          </p:nvPr>
        </p:nvSpPr>
        <p:spPr>
          <a:xfrm>
            <a:off x="311700" y="744575"/>
            <a:ext cx="8520600" cy="231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Tổng quan và đánh giá khả năng áp dụng Apache Hudi cho hệ thống CPM</a:t>
            </a:r>
            <a:endParaRPr/>
          </a:p>
        </p:txBody>
      </p:sp>
      <p:sp>
        <p:nvSpPr>
          <p:cNvPr id="84" name="Google Shape;84;p13"/>
          <p:cNvSpPr txBox="1"/>
          <p:nvPr>
            <p:ph idx="1" type="subTitle"/>
          </p:nvPr>
        </p:nvSpPr>
        <p:spPr>
          <a:xfrm>
            <a:off x="311700" y="34437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LuanVT &amp; MinhNX2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2"/>
          <p:cNvSpPr txBox="1"/>
          <p:nvPr>
            <p:ph type="title"/>
          </p:nvPr>
        </p:nvSpPr>
        <p:spPr>
          <a:xfrm>
            <a:off x="311700" y="521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d. Table Types (1)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22"/>
          <p:cNvSpPr txBox="1"/>
          <p:nvPr>
            <p:ph idx="1" type="body"/>
          </p:nvPr>
        </p:nvSpPr>
        <p:spPr>
          <a:xfrm>
            <a:off x="311700" y="1031000"/>
            <a:ext cx="8520600" cy="39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vi" sz="1500"/>
              <a:t>Hudi supports two table types:</a:t>
            </a:r>
            <a:endParaRPr sz="1500"/>
          </a:p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SzPts val="1500"/>
              <a:buChar char="➢"/>
            </a:pPr>
            <a:r>
              <a:rPr lang="vi" sz="1500"/>
              <a:t>Copy On Write : Stores data using exclusively columnar file formats (e.g parquet). Updates simply version &amp; rewrite the files by performing a synchronous merge during write.</a:t>
            </a:r>
            <a:endParaRPr sz="1500"/>
          </a:p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SzPts val="1500"/>
              <a:buChar char="➢"/>
            </a:pPr>
            <a:r>
              <a:rPr lang="vi" sz="1500"/>
              <a:t>Merge On Read : Stores data using a combination of columnar (e.g parquet) + row based (e.g avro) file formats. Updates are logged to delta files &amp; later compacted to produce new versions of columnar files synchronously or asynchronously.</a:t>
            </a:r>
            <a:endParaRPr sz="1500"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160" name="Google Shape;160;p22"/>
          <p:cNvSpPr txBox="1"/>
          <p:nvPr>
            <p:ph idx="2" type="title"/>
          </p:nvPr>
        </p:nvSpPr>
        <p:spPr>
          <a:xfrm>
            <a:off x="744575" y="93425"/>
            <a:ext cx="7398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3. Design &amp; Concepts</a:t>
            </a:r>
            <a:endParaRPr/>
          </a:p>
        </p:txBody>
      </p:sp>
      <p:sp>
        <p:nvSpPr>
          <p:cNvPr id="161" name="Google Shape;161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3"/>
          <p:cNvSpPr txBox="1"/>
          <p:nvPr>
            <p:ph type="title"/>
          </p:nvPr>
        </p:nvSpPr>
        <p:spPr>
          <a:xfrm>
            <a:off x="311700" y="521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d. Table Types</a:t>
            </a:r>
            <a:r>
              <a:rPr lang="vi"/>
              <a:t> (2)</a:t>
            </a:r>
            <a:r>
              <a:rPr lang="vi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23"/>
          <p:cNvSpPr txBox="1"/>
          <p:nvPr>
            <p:ph idx="1" type="body"/>
          </p:nvPr>
        </p:nvSpPr>
        <p:spPr>
          <a:xfrm>
            <a:off x="311700" y="1031000"/>
            <a:ext cx="8520600" cy="39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➢"/>
            </a:pPr>
            <a:r>
              <a:rPr lang="vi" sz="1500"/>
              <a:t>Copy On Write Table</a:t>
            </a:r>
            <a:endParaRPr sz="1500"/>
          </a:p>
        </p:txBody>
      </p:sp>
      <p:sp>
        <p:nvSpPr>
          <p:cNvPr id="168" name="Google Shape;168;p23"/>
          <p:cNvSpPr txBox="1"/>
          <p:nvPr>
            <p:ph idx="2" type="title"/>
          </p:nvPr>
        </p:nvSpPr>
        <p:spPr>
          <a:xfrm>
            <a:off x="744575" y="93425"/>
            <a:ext cx="7398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3. Design &amp; Concepts</a:t>
            </a:r>
            <a:endParaRPr/>
          </a:p>
        </p:txBody>
      </p:sp>
      <p:sp>
        <p:nvSpPr>
          <p:cNvPr id="169" name="Google Shape;169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  <p:pic>
        <p:nvPicPr>
          <p:cNvPr id="170" name="Google Shape;17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5589" y="1593875"/>
            <a:ext cx="5972823" cy="3161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4"/>
          <p:cNvSpPr txBox="1"/>
          <p:nvPr>
            <p:ph type="title"/>
          </p:nvPr>
        </p:nvSpPr>
        <p:spPr>
          <a:xfrm>
            <a:off x="311700" y="521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d. Table Types</a:t>
            </a:r>
            <a:r>
              <a:rPr lang="vi"/>
              <a:t> (3)</a:t>
            </a:r>
            <a:r>
              <a:rPr lang="vi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24"/>
          <p:cNvSpPr txBox="1"/>
          <p:nvPr>
            <p:ph idx="1" type="body"/>
          </p:nvPr>
        </p:nvSpPr>
        <p:spPr>
          <a:xfrm>
            <a:off x="311700" y="1031000"/>
            <a:ext cx="8520600" cy="39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➢"/>
            </a:pPr>
            <a:r>
              <a:rPr lang="vi" sz="1500"/>
              <a:t>Merge On Read Table</a:t>
            </a:r>
            <a:endParaRPr sz="1500"/>
          </a:p>
        </p:txBody>
      </p:sp>
      <p:sp>
        <p:nvSpPr>
          <p:cNvPr id="177" name="Google Shape;177;p24"/>
          <p:cNvSpPr txBox="1"/>
          <p:nvPr>
            <p:ph idx="2" type="title"/>
          </p:nvPr>
        </p:nvSpPr>
        <p:spPr>
          <a:xfrm>
            <a:off x="744575" y="93425"/>
            <a:ext cx="7398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3. Design &amp; Concepts</a:t>
            </a:r>
            <a:endParaRPr/>
          </a:p>
        </p:txBody>
      </p:sp>
      <p:sp>
        <p:nvSpPr>
          <p:cNvPr id="178" name="Google Shape;178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  <p:pic>
        <p:nvPicPr>
          <p:cNvPr id="179" name="Google Shape;17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1775" y="1567075"/>
            <a:ext cx="6280448" cy="2999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5"/>
          <p:cNvSpPr txBox="1"/>
          <p:nvPr>
            <p:ph type="title"/>
          </p:nvPr>
        </p:nvSpPr>
        <p:spPr>
          <a:xfrm>
            <a:off x="311700" y="521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d. Table Types</a:t>
            </a:r>
            <a:r>
              <a:rPr lang="vi"/>
              <a:t> (4)</a:t>
            </a:r>
            <a:r>
              <a:rPr lang="vi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25"/>
          <p:cNvSpPr txBox="1"/>
          <p:nvPr>
            <p:ph idx="1" type="body"/>
          </p:nvPr>
        </p:nvSpPr>
        <p:spPr>
          <a:xfrm>
            <a:off x="311700" y="1031000"/>
            <a:ext cx="8520600" cy="39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➢"/>
            </a:pPr>
            <a:r>
              <a:rPr lang="vi" sz="1500"/>
              <a:t>Trade-off between two table types</a:t>
            </a:r>
            <a:endParaRPr sz="1500"/>
          </a:p>
        </p:txBody>
      </p:sp>
      <p:sp>
        <p:nvSpPr>
          <p:cNvPr id="186" name="Google Shape;186;p25"/>
          <p:cNvSpPr txBox="1"/>
          <p:nvPr>
            <p:ph idx="2" type="title"/>
          </p:nvPr>
        </p:nvSpPr>
        <p:spPr>
          <a:xfrm>
            <a:off x="744575" y="93425"/>
            <a:ext cx="7398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3. Design &amp; Concepts</a:t>
            </a:r>
            <a:endParaRPr/>
          </a:p>
        </p:txBody>
      </p:sp>
      <p:sp>
        <p:nvSpPr>
          <p:cNvPr id="187" name="Google Shape;187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  <p:graphicFrame>
        <p:nvGraphicFramePr>
          <p:cNvPr id="188" name="Google Shape;188;p25"/>
          <p:cNvGraphicFramePr/>
          <p:nvPr/>
        </p:nvGraphicFramePr>
        <p:xfrm>
          <a:off x="376225" y="16132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{B678C858-DC3C-4018-B988-187AC0BD1ADF}</a:tableStyleId>
              </a:tblPr>
              <a:tblGrid>
                <a:gridCol w="2095500"/>
                <a:gridCol w="1257300"/>
                <a:gridCol w="5038725"/>
              </a:tblGrid>
              <a:tr h="2095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vi" sz="1200">
                          <a:solidFill>
                            <a:srgbClr val="1C1E2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Trade-off</a:t>
                      </a:r>
                      <a:endParaRPr b="1" sz="1200">
                        <a:solidFill>
                          <a:srgbClr val="1C1E2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vi" sz="1200">
                          <a:solidFill>
                            <a:srgbClr val="1C1E2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Copy On Write</a:t>
                      </a:r>
                      <a:endParaRPr b="1" sz="1200">
                        <a:solidFill>
                          <a:srgbClr val="1C1E2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vi" sz="1200">
                          <a:solidFill>
                            <a:srgbClr val="1C1E2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Merge On Read</a:t>
                      </a:r>
                      <a:endParaRPr b="1" sz="1200">
                        <a:solidFill>
                          <a:srgbClr val="1C1E2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200">
                          <a:solidFill>
                            <a:srgbClr val="1C1E2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Data Latency</a:t>
                      </a:r>
                      <a:endParaRPr sz="1200">
                        <a:solidFill>
                          <a:srgbClr val="1C1E2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200">
                          <a:solidFill>
                            <a:srgbClr val="1C1E2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Higher</a:t>
                      </a:r>
                      <a:endParaRPr sz="1200">
                        <a:solidFill>
                          <a:srgbClr val="1C1E2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200">
                          <a:solidFill>
                            <a:srgbClr val="1C1E2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Lower</a:t>
                      </a:r>
                      <a:endParaRPr sz="1200">
                        <a:solidFill>
                          <a:srgbClr val="1C1E2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200">
                          <a:solidFill>
                            <a:srgbClr val="1C1E2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Query Latency</a:t>
                      </a:r>
                      <a:endParaRPr sz="1200">
                        <a:solidFill>
                          <a:srgbClr val="1C1E2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200">
                          <a:solidFill>
                            <a:srgbClr val="1C1E2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Lower</a:t>
                      </a:r>
                      <a:endParaRPr sz="1200">
                        <a:solidFill>
                          <a:srgbClr val="1C1E2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200">
                          <a:solidFill>
                            <a:srgbClr val="1C1E2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Higher</a:t>
                      </a:r>
                      <a:endParaRPr sz="1200">
                        <a:solidFill>
                          <a:srgbClr val="1C1E2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1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200">
                          <a:solidFill>
                            <a:srgbClr val="1C1E2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Update cost (I/O)</a:t>
                      </a:r>
                      <a:endParaRPr sz="1200">
                        <a:solidFill>
                          <a:srgbClr val="1C1E2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200">
                          <a:solidFill>
                            <a:srgbClr val="1C1E2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Higher (rewrite entire parquet)</a:t>
                      </a:r>
                      <a:endParaRPr sz="1200">
                        <a:solidFill>
                          <a:srgbClr val="1C1E2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200">
                          <a:solidFill>
                            <a:srgbClr val="1C1E2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Lower (append to delta log)</a:t>
                      </a:r>
                      <a:endParaRPr sz="1200">
                        <a:solidFill>
                          <a:srgbClr val="1C1E2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1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200">
                          <a:solidFill>
                            <a:srgbClr val="1C1E2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Parquet File Size</a:t>
                      </a:r>
                      <a:endParaRPr sz="1200">
                        <a:solidFill>
                          <a:srgbClr val="1C1E2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200">
                          <a:solidFill>
                            <a:srgbClr val="1C1E2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Smaller (high update(I/0) cost)</a:t>
                      </a:r>
                      <a:endParaRPr sz="1200">
                        <a:solidFill>
                          <a:srgbClr val="1C1E2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200">
                          <a:solidFill>
                            <a:srgbClr val="1C1E2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Larger (low update cost)</a:t>
                      </a:r>
                      <a:endParaRPr sz="1200">
                        <a:solidFill>
                          <a:srgbClr val="1C1E2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200">
                          <a:solidFill>
                            <a:srgbClr val="1C1E2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Write Amplification</a:t>
                      </a:r>
                      <a:endParaRPr sz="1200">
                        <a:solidFill>
                          <a:srgbClr val="1C1E2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200">
                          <a:solidFill>
                            <a:srgbClr val="1C1E2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Higher</a:t>
                      </a:r>
                      <a:endParaRPr sz="1200">
                        <a:solidFill>
                          <a:srgbClr val="1C1E2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200">
                          <a:solidFill>
                            <a:srgbClr val="1C1E2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Lower (depending on compaction strategy)</a:t>
                      </a:r>
                      <a:endParaRPr sz="1200">
                        <a:solidFill>
                          <a:srgbClr val="1C1E2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6"/>
          <p:cNvSpPr txBox="1"/>
          <p:nvPr>
            <p:ph type="title"/>
          </p:nvPr>
        </p:nvSpPr>
        <p:spPr>
          <a:xfrm>
            <a:off x="311700" y="521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e</a:t>
            </a:r>
            <a:r>
              <a:rPr lang="vi"/>
              <a:t>. Query Types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26"/>
          <p:cNvSpPr txBox="1"/>
          <p:nvPr>
            <p:ph idx="1" type="body"/>
          </p:nvPr>
        </p:nvSpPr>
        <p:spPr>
          <a:xfrm>
            <a:off x="311700" y="1031000"/>
            <a:ext cx="8520600" cy="39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➢"/>
            </a:pPr>
            <a:r>
              <a:rPr lang="vi" sz="1500"/>
              <a:t>Snapshot Query 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➢"/>
            </a:pPr>
            <a:r>
              <a:rPr lang="vi" sz="1500"/>
              <a:t>Time Travel Query 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➢"/>
            </a:pPr>
            <a:r>
              <a:rPr lang="vi" sz="1500"/>
              <a:t>Change Data Capture Query 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➢"/>
            </a:pPr>
            <a:r>
              <a:rPr lang="vi" sz="1500"/>
              <a:t>Incremental Query </a:t>
            </a:r>
            <a:endParaRPr sz="1500"/>
          </a:p>
        </p:txBody>
      </p:sp>
      <p:sp>
        <p:nvSpPr>
          <p:cNvPr id="195" name="Google Shape;195;p26"/>
          <p:cNvSpPr txBox="1"/>
          <p:nvPr>
            <p:ph idx="2" type="title"/>
          </p:nvPr>
        </p:nvSpPr>
        <p:spPr>
          <a:xfrm>
            <a:off x="744575" y="93425"/>
            <a:ext cx="7398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3. Design &amp; Concepts</a:t>
            </a:r>
            <a:endParaRPr/>
          </a:p>
        </p:txBody>
      </p:sp>
      <p:sp>
        <p:nvSpPr>
          <p:cNvPr id="196" name="Google Shape;196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  <p:graphicFrame>
        <p:nvGraphicFramePr>
          <p:cNvPr id="197" name="Google Shape;197;p26"/>
          <p:cNvGraphicFramePr/>
          <p:nvPr/>
        </p:nvGraphicFramePr>
        <p:xfrm>
          <a:off x="2234275" y="2571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{B678C858-DC3C-4018-B988-187AC0BD1ADF}</a:tableStyleId>
              </a:tblPr>
              <a:tblGrid>
                <a:gridCol w="1787925"/>
                <a:gridCol w="2887525"/>
              </a:tblGrid>
              <a:tr h="2095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vi" sz="1200">
                          <a:solidFill>
                            <a:srgbClr val="1C1E2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Table Type</a:t>
                      </a:r>
                      <a:endParaRPr b="1" sz="1200">
                        <a:solidFill>
                          <a:srgbClr val="1C1E2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vi" sz="1200">
                          <a:solidFill>
                            <a:srgbClr val="1C1E2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Supported Query types</a:t>
                      </a:r>
                      <a:endParaRPr b="1" sz="1200">
                        <a:solidFill>
                          <a:srgbClr val="1C1E2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334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200">
                          <a:solidFill>
                            <a:srgbClr val="1C1E2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Copy On Write</a:t>
                      </a:r>
                      <a:endParaRPr sz="1200">
                        <a:solidFill>
                          <a:srgbClr val="1C1E2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048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C1E21"/>
                        </a:buClr>
                        <a:buSzPts val="1200"/>
                        <a:buFont typeface="Roboto"/>
                        <a:buChar char="●"/>
                      </a:pPr>
                      <a:r>
                        <a:rPr lang="vi" sz="1200">
                          <a:solidFill>
                            <a:srgbClr val="1C1E2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Snapshot Queries</a:t>
                      </a:r>
                      <a:endParaRPr sz="1200">
                        <a:solidFill>
                          <a:srgbClr val="1C1E2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-3048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C1E21"/>
                        </a:buClr>
                        <a:buSzPts val="1200"/>
                        <a:buFont typeface="Roboto"/>
                        <a:buChar char="●"/>
                      </a:pPr>
                      <a:r>
                        <a:rPr lang="vi" sz="1200">
                          <a:solidFill>
                            <a:srgbClr val="1C1E2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Incremental Queries</a:t>
                      </a:r>
                      <a:endParaRPr sz="1200">
                        <a:solidFill>
                          <a:srgbClr val="1C1E2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-3048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C1E21"/>
                        </a:buClr>
                        <a:buSzPts val="1200"/>
                        <a:buFont typeface="Roboto"/>
                        <a:buChar char="●"/>
                      </a:pPr>
                      <a:r>
                        <a:rPr lang="vi" sz="1200">
                          <a:solidFill>
                            <a:srgbClr val="1C1E2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Incremental Queries (CDC)</a:t>
                      </a:r>
                      <a:endParaRPr sz="1200">
                        <a:solidFill>
                          <a:srgbClr val="1C1E2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-3048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C1E21"/>
                        </a:buClr>
                        <a:buSzPts val="1200"/>
                        <a:buFont typeface="Roboto"/>
                        <a:buChar char="●"/>
                      </a:pPr>
                      <a:r>
                        <a:rPr lang="vi" sz="1200">
                          <a:solidFill>
                            <a:srgbClr val="1C1E2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Time Travel</a:t>
                      </a:r>
                      <a:endParaRPr sz="1200">
                        <a:solidFill>
                          <a:srgbClr val="1C1E2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334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200">
                          <a:solidFill>
                            <a:srgbClr val="1C1E2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Merge On Read</a:t>
                      </a:r>
                      <a:endParaRPr sz="1200">
                        <a:solidFill>
                          <a:srgbClr val="1C1E2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048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C1E21"/>
                        </a:buClr>
                        <a:buSzPts val="1200"/>
                        <a:buFont typeface="Roboto"/>
                        <a:buChar char="●"/>
                      </a:pPr>
                      <a:r>
                        <a:rPr lang="vi" sz="1200">
                          <a:solidFill>
                            <a:srgbClr val="1C1E2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Snapshot Queries</a:t>
                      </a:r>
                      <a:endParaRPr sz="1200">
                        <a:solidFill>
                          <a:srgbClr val="1C1E2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-3048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C1E21"/>
                        </a:buClr>
                        <a:buSzPts val="1200"/>
                        <a:buFont typeface="Roboto"/>
                        <a:buChar char="●"/>
                      </a:pPr>
                      <a:r>
                        <a:rPr lang="vi" sz="1200">
                          <a:solidFill>
                            <a:srgbClr val="1C1E2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Incremental Queries</a:t>
                      </a:r>
                      <a:endParaRPr sz="1200">
                        <a:solidFill>
                          <a:srgbClr val="1C1E2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-3048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C1E21"/>
                        </a:buClr>
                        <a:buSzPts val="1200"/>
                        <a:buFont typeface="Roboto"/>
                        <a:buChar char="●"/>
                      </a:pPr>
                      <a:r>
                        <a:rPr lang="vi" sz="1200">
                          <a:solidFill>
                            <a:srgbClr val="1C1E2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Time Travel</a:t>
                      </a:r>
                      <a:endParaRPr sz="1200">
                        <a:solidFill>
                          <a:srgbClr val="1C1E2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7"/>
          <p:cNvSpPr txBox="1"/>
          <p:nvPr>
            <p:ph type="title"/>
          </p:nvPr>
        </p:nvSpPr>
        <p:spPr>
          <a:xfrm>
            <a:off x="311700" y="521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f. Indexing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27"/>
          <p:cNvSpPr txBox="1"/>
          <p:nvPr>
            <p:ph idx="1" type="body"/>
          </p:nvPr>
        </p:nvSpPr>
        <p:spPr>
          <a:xfrm>
            <a:off x="311700" y="1031000"/>
            <a:ext cx="8520600" cy="39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204" name="Google Shape;204;p27"/>
          <p:cNvSpPr txBox="1"/>
          <p:nvPr>
            <p:ph idx="2" type="title"/>
          </p:nvPr>
        </p:nvSpPr>
        <p:spPr>
          <a:xfrm>
            <a:off x="752450" y="132725"/>
            <a:ext cx="7398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3. Design &amp; Concepts</a:t>
            </a:r>
            <a:endParaRPr/>
          </a:p>
        </p:txBody>
      </p:sp>
      <p:sp>
        <p:nvSpPr>
          <p:cNvPr id="205" name="Google Shape;205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  <p:pic>
        <p:nvPicPr>
          <p:cNvPr id="206" name="Google Shape;206;p27"/>
          <p:cNvPicPr preferRelativeResize="0"/>
          <p:nvPr/>
        </p:nvPicPr>
        <p:blipFill rotWithShape="1">
          <a:blip r:embed="rId3">
            <a:alphaModFix/>
          </a:blip>
          <a:srcRect b="0" l="0" r="0" t="18831"/>
          <a:stretch/>
        </p:blipFill>
        <p:spPr>
          <a:xfrm>
            <a:off x="796500" y="1698159"/>
            <a:ext cx="7310499" cy="27292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8"/>
          <p:cNvSpPr txBox="1"/>
          <p:nvPr>
            <p:ph type="title"/>
          </p:nvPr>
        </p:nvSpPr>
        <p:spPr>
          <a:xfrm>
            <a:off x="311700" y="521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f. Indexing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28"/>
          <p:cNvSpPr txBox="1"/>
          <p:nvPr>
            <p:ph idx="1" type="body"/>
          </p:nvPr>
        </p:nvSpPr>
        <p:spPr>
          <a:xfrm>
            <a:off x="311700" y="958650"/>
            <a:ext cx="8520600" cy="39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vi" sz="1500"/>
              <a:t>Comparison of merge cost for updates (dark blue blocks) against base files (light blue blocks)</a:t>
            </a:r>
            <a:endParaRPr sz="1500"/>
          </a:p>
        </p:txBody>
      </p:sp>
      <p:sp>
        <p:nvSpPr>
          <p:cNvPr id="213" name="Google Shape;213;p28"/>
          <p:cNvSpPr txBox="1"/>
          <p:nvPr>
            <p:ph idx="2" type="title"/>
          </p:nvPr>
        </p:nvSpPr>
        <p:spPr>
          <a:xfrm>
            <a:off x="744575" y="93425"/>
            <a:ext cx="7398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3. Design &amp; Concepts</a:t>
            </a:r>
            <a:endParaRPr/>
          </a:p>
        </p:txBody>
      </p:sp>
      <p:sp>
        <p:nvSpPr>
          <p:cNvPr id="214" name="Google Shape;214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  <p:pic>
        <p:nvPicPr>
          <p:cNvPr id="215" name="Google Shape;21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2875" y="1607100"/>
            <a:ext cx="6858250" cy="2926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9"/>
          <p:cNvSpPr txBox="1"/>
          <p:nvPr>
            <p:ph type="title"/>
          </p:nvPr>
        </p:nvSpPr>
        <p:spPr>
          <a:xfrm>
            <a:off x="311700" y="521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g. Write Operations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29"/>
          <p:cNvSpPr txBox="1"/>
          <p:nvPr>
            <p:ph idx="1" type="body"/>
          </p:nvPr>
        </p:nvSpPr>
        <p:spPr>
          <a:xfrm>
            <a:off x="311700" y="1031000"/>
            <a:ext cx="8520600" cy="39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SzPts val="1500"/>
              <a:buChar char="➢"/>
            </a:pPr>
            <a:r>
              <a:rPr lang="vi" sz="1500"/>
              <a:t>Insert</a:t>
            </a:r>
            <a:endParaRPr sz="1500"/>
          </a:p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SzPts val="1500"/>
              <a:buChar char="➢"/>
            </a:pPr>
            <a:r>
              <a:rPr lang="vi" sz="1500"/>
              <a:t>Bulk Insert</a:t>
            </a:r>
            <a:endParaRPr sz="1500"/>
          </a:p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SzPts val="1500"/>
              <a:buChar char="➢"/>
            </a:pPr>
            <a:r>
              <a:rPr lang="vi" sz="1500"/>
              <a:t>Insert Overwrite</a:t>
            </a:r>
            <a:endParaRPr sz="1500"/>
          </a:p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SzPts val="1500"/>
              <a:buChar char="➢"/>
            </a:pPr>
            <a:r>
              <a:rPr lang="vi" sz="1500"/>
              <a:t>Insert Overwrite Table</a:t>
            </a:r>
            <a:endParaRPr sz="1500"/>
          </a:p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SzPts val="1500"/>
              <a:buChar char="➢"/>
            </a:pPr>
            <a:r>
              <a:rPr lang="vi" sz="1500"/>
              <a:t>Upsert</a:t>
            </a:r>
            <a:endParaRPr sz="1500"/>
          </a:p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SzPts val="1500"/>
              <a:buChar char="➢"/>
            </a:pPr>
            <a:r>
              <a:rPr lang="vi" sz="1500"/>
              <a:t>Delete</a:t>
            </a:r>
            <a:endParaRPr sz="1500"/>
          </a:p>
          <a:p>
            <a:pPr indent="-323850" lvl="0" marL="457200" rtl="0" algn="l">
              <a:spcBef>
                <a:spcPts val="1000"/>
              </a:spcBef>
              <a:spcAft>
                <a:spcPts val="1200"/>
              </a:spcAft>
              <a:buSzPts val="1500"/>
              <a:buChar char="➢"/>
            </a:pPr>
            <a:r>
              <a:rPr lang="vi" sz="1500"/>
              <a:t>Rollback/Restore</a:t>
            </a:r>
            <a:endParaRPr sz="1500"/>
          </a:p>
        </p:txBody>
      </p:sp>
      <p:sp>
        <p:nvSpPr>
          <p:cNvPr id="222" name="Google Shape;222;p29"/>
          <p:cNvSpPr txBox="1"/>
          <p:nvPr>
            <p:ph idx="2" type="title"/>
          </p:nvPr>
        </p:nvSpPr>
        <p:spPr>
          <a:xfrm>
            <a:off x="744575" y="93425"/>
            <a:ext cx="7398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3. Design &amp; Concepts</a:t>
            </a:r>
            <a:endParaRPr/>
          </a:p>
        </p:txBody>
      </p:sp>
      <p:sp>
        <p:nvSpPr>
          <p:cNvPr id="223" name="Google Shape;223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  <p:pic>
        <p:nvPicPr>
          <p:cNvPr id="224" name="Google Shape;22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00000" y="1031000"/>
            <a:ext cx="8520600" cy="391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0"/>
          <p:cNvSpPr txBox="1"/>
          <p:nvPr>
            <p:ph idx="2" type="title"/>
          </p:nvPr>
        </p:nvSpPr>
        <p:spPr>
          <a:xfrm>
            <a:off x="744575" y="93425"/>
            <a:ext cx="7398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2307"/>
              <a:buFont typeface="Arial"/>
              <a:buNone/>
            </a:pPr>
            <a:r>
              <a:rPr lang="vi" sz="2600"/>
              <a:t>4</a:t>
            </a:r>
            <a:r>
              <a:rPr lang="vi" sz="2600"/>
              <a:t>. Table Services</a:t>
            </a:r>
            <a:endParaRPr/>
          </a:p>
        </p:txBody>
      </p:sp>
      <p:sp>
        <p:nvSpPr>
          <p:cNvPr id="230" name="Google Shape;230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  <p:pic>
        <p:nvPicPr>
          <p:cNvPr id="231" name="Google Shape;23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4700" y="1385925"/>
            <a:ext cx="1115700" cy="802150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30"/>
          <p:cNvSpPr txBox="1"/>
          <p:nvPr>
            <p:ph idx="1" type="body"/>
          </p:nvPr>
        </p:nvSpPr>
        <p:spPr>
          <a:xfrm>
            <a:off x="311700" y="1186400"/>
            <a:ext cx="8520600" cy="3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SzPts val="1500"/>
              <a:buChar char="➢"/>
            </a:pPr>
            <a:r>
              <a:rPr lang="vi" sz="1500"/>
              <a:t>Clustering</a:t>
            </a:r>
            <a:endParaRPr sz="1500"/>
          </a:p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SzPts val="1500"/>
              <a:buChar char="➢"/>
            </a:pPr>
            <a:r>
              <a:rPr lang="vi" sz="1500"/>
              <a:t>Compaction</a:t>
            </a:r>
            <a:endParaRPr sz="1500"/>
          </a:p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SzPts val="1500"/>
              <a:buChar char="➢"/>
            </a:pPr>
            <a:r>
              <a:rPr lang="vi" sz="1500"/>
              <a:t>Clean</a:t>
            </a:r>
            <a:endParaRPr sz="1500"/>
          </a:p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SzPts val="1500"/>
              <a:buChar char="➢"/>
            </a:pPr>
            <a:r>
              <a:rPr lang="vi" sz="1500"/>
              <a:t>Rollback</a:t>
            </a:r>
            <a:endParaRPr sz="1500"/>
          </a:p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SzPts val="1500"/>
              <a:buChar char="➢"/>
            </a:pPr>
            <a:r>
              <a:rPr lang="vi" sz="1500"/>
              <a:t>File Sizing</a:t>
            </a:r>
            <a:endParaRPr sz="1500"/>
          </a:p>
        </p:txBody>
      </p:sp>
      <p:sp>
        <p:nvSpPr>
          <p:cNvPr id="233" name="Google Shape;233;p30"/>
          <p:cNvSpPr txBox="1"/>
          <p:nvPr>
            <p:ph type="title"/>
          </p:nvPr>
        </p:nvSpPr>
        <p:spPr>
          <a:xfrm>
            <a:off x="311700" y="521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Table services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II. </a:t>
            </a:r>
            <a:r>
              <a:rPr lang="vi"/>
              <a:t>VPS Data </a:t>
            </a:r>
            <a:r>
              <a:rPr lang="vi"/>
              <a:t>Big Picture</a:t>
            </a:r>
            <a:endParaRPr/>
          </a:p>
        </p:txBody>
      </p:sp>
      <p:sp>
        <p:nvSpPr>
          <p:cNvPr id="239" name="Google Shape;239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4"/>
          <p:cNvSpPr txBox="1"/>
          <p:nvPr>
            <p:ph type="title"/>
          </p:nvPr>
        </p:nvSpPr>
        <p:spPr>
          <a:xfrm>
            <a:off x="311700" y="826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Nội Dung</a:t>
            </a:r>
            <a:endParaRPr/>
          </a:p>
        </p:txBody>
      </p:sp>
      <p:sp>
        <p:nvSpPr>
          <p:cNvPr id="90" name="Google Shape;90;p14"/>
          <p:cNvSpPr txBox="1"/>
          <p:nvPr>
            <p:ph idx="1" type="body"/>
          </p:nvPr>
        </p:nvSpPr>
        <p:spPr>
          <a:xfrm>
            <a:off x="311700" y="1533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romanUcPeriod"/>
            </a:pPr>
            <a:r>
              <a:rPr lang="vi"/>
              <a:t>Tổng quan về Hudi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romanUcPeriod"/>
            </a:pPr>
            <a:r>
              <a:rPr lang="vi"/>
              <a:t>VPS Data Big Picture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romanUcPeriod"/>
            </a:pPr>
            <a:r>
              <a:rPr lang="vi"/>
              <a:t>Hudi trong CPM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romanUcPeriod"/>
            </a:pPr>
            <a:r>
              <a:rPr lang="vi"/>
              <a:t>Next Step</a:t>
            </a:r>
            <a:endParaRPr/>
          </a:p>
        </p:txBody>
      </p:sp>
      <p:sp>
        <p:nvSpPr>
          <p:cNvPr id="91" name="Google Shape;91;p14"/>
          <p:cNvSpPr txBox="1"/>
          <p:nvPr>
            <p:ph idx="2" type="title"/>
          </p:nvPr>
        </p:nvSpPr>
        <p:spPr>
          <a:xfrm>
            <a:off x="744575" y="93425"/>
            <a:ext cx="7398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  <p:sp>
        <p:nvSpPr>
          <p:cNvPr id="245" name="Google Shape;245;p32"/>
          <p:cNvSpPr txBox="1"/>
          <p:nvPr>
            <p:ph idx="3" type="title"/>
          </p:nvPr>
        </p:nvSpPr>
        <p:spPr>
          <a:xfrm>
            <a:off x="744575" y="93425"/>
            <a:ext cx="7398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II. VPS Data Big Picture</a:t>
            </a:r>
            <a:endParaRPr/>
          </a:p>
        </p:txBody>
      </p:sp>
      <p:sp>
        <p:nvSpPr>
          <p:cNvPr id="246" name="Google Shape;246;p32"/>
          <p:cNvSpPr txBox="1"/>
          <p:nvPr>
            <p:ph type="title"/>
          </p:nvPr>
        </p:nvSpPr>
        <p:spPr>
          <a:xfrm>
            <a:off x="311700" y="521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1. Data Big Picture at VPS</a:t>
            </a:r>
            <a:endParaRPr/>
          </a:p>
        </p:txBody>
      </p:sp>
      <p:pic>
        <p:nvPicPr>
          <p:cNvPr id="247" name="Google Shape;24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7126" y="1206948"/>
            <a:ext cx="7049748" cy="325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  <p:sp>
        <p:nvSpPr>
          <p:cNvPr id="253" name="Google Shape;253;p33"/>
          <p:cNvSpPr txBox="1"/>
          <p:nvPr>
            <p:ph idx="3" type="title"/>
          </p:nvPr>
        </p:nvSpPr>
        <p:spPr>
          <a:xfrm>
            <a:off x="744575" y="93425"/>
            <a:ext cx="7398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II. VPS Data Big Picture</a:t>
            </a:r>
            <a:endParaRPr/>
          </a:p>
        </p:txBody>
      </p:sp>
      <p:sp>
        <p:nvSpPr>
          <p:cNvPr id="254" name="Google Shape;254;p33"/>
          <p:cNvSpPr txBox="1"/>
          <p:nvPr>
            <p:ph type="title"/>
          </p:nvPr>
        </p:nvSpPr>
        <p:spPr>
          <a:xfrm>
            <a:off x="311700" y="521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2</a:t>
            </a:r>
            <a:r>
              <a:rPr lang="vi"/>
              <a:t>. Hệ thống hiện tại</a:t>
            </a:r>
            <a:endParaRPr/>
          </a:p>
        </p:txBody>
      </p:sp>
      <p:pic>
        <p:nvPicPr>
          <p:cNvPr id="255" name="Google Shape;25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1800" y="1246325"/>
            <a:ext cx="8560410" cy="32644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  <p:sp>
        <p:nvSpPr>
          <p:cNvPr id="261" name="Google Shape;261;p34"/>
          <p:cNvSpPr txBox="1"/>
          <p:nvPr>
            <p:ph idx="3" type="title"/>
          </p:nvPr>
        </p:nvSpPr>
        <p:spPr>
          <a:xfrm>
            <a:off x="744575" y="93425"/>
            <a:ext cx="7398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II. VPS Data Big Picture</a:t>
            </a:r>
            <a:endParaRPr/>
          </a:p>
        </p:txBody>
      </p:sp>
      <p:sp>
        <p:nvSpPr>
          <p:cNvPr id="262" name="Google Shape;262;p34"/>
          <p:cNvSpPr txBox="1"/>
          <p:nvPr>
            <p:ph type="title"/>
          </p:nvPr>
        </p:nvSpPr>
        <p:spPr>
          <a:xfrm>
            <a:off x="311700" y="521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2. Đề xuất hệ thống khi áp dụng Hudi</a:t>
            </a:r>
            <a:endParaRPr/>
          </a:p>
        </p:txBody>
      </p:sp>
      <p:pic>
        <p:nvPicPr>
          <p:cNvPr id="263" name="Google Shape;26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54288"/>
            <a:ext cx="8839204" cy="28485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III. Áp dụng Hudi cho CPM</a:t>
            </a:r>
            <a:endParaRPr/>
          </a:p>
        </p:txBody>
      </p:sp>
      <p:sp>
        <p:nvSpPr>
          <p:cNvPr id="269" name="Google Shape;269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6"/>
          <p:cNvSpPr txBox="1"/>
          <p:nvPr>
            <p:ph idx="1" type="body"/>
          </p:nvPr>
        </p:nvSpPr>
        <p:spPr>
          <a:xfrm>
            <a:off x="311700" y="1093975"/>
            <a:ext cx="3999900" cy="377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Đầu vào:</a:t>
            </a:r>
            <a:endParaRPr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AutoNum type="arabicPeriod"/>
            </a:pPr>
            <a:r>
              <a:rPr lang="vi"/>
              <a:t>Event tổng hợp theo dạng batch vào 21h~24h hàng ngày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vi"/>
              <a:t>Event được chia thành nhiều file lưu trên Minio với giới hạn số lượng max 50k event trên 1 file, dung lượng max 1 file ~ 6.7M</a:t>
            </a:r>
            <a:endParaRPr/>
          </a:p>
        </p:txBody>
      </p:sp>
      <p:sp>
        <p:nvSpPr>
          <p:cNvPr id="275" name="Google Shape;275;p36"/>
          <p:cNvSpPr txBox="1"/>
          <p:nvPr>
            <p:ph idx="2" type="body"/>
          </p:nvPr>
        </p:nvSpPr>
        <p:spPr>
          <a:xfrm>
            <a:off x="4832400" y="1093925"/>
            <a:ext cx="3999900" cy="377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Thách thức:</a:t>
            </a:r>
            <a:endParaRPr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AutoNum type="arabicPeriod"/>
            </a:pPr>
            <a:r>
              <a:rPr lang="vi"/>
              <a:t>Bulk upload to Parquet (2GB data ~14M events) của CPM event mỗi 24h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vi"/>
              <a:t>Xử lý và lưu trữ các data mart dựa trên 14M raw events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vi"/>
              <a:t>Schema change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vi"/>
              <a:t>Tối ưu tốc độ đọc dữ liệu từ raw để tổng hợp mart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vi"/>
              <a:t>Số lượng lớn I/O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vi"/>
              <a:t>Concurrency Writing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vi"/>
              <a:t>Concurrency Reading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vi"/>
              <a:t>Số lượng lớn Reading vào các bảng mart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276" name="Google Shape;276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  <p:sp>
        <p:nvSpPr>
          <p:cNvPr id="277" name="Google Shape;277;p36"/>
          <p:cNvSpPr txBox="1"/>
          <p:nvPr>
            <p:ph idx="3" type="title"/>
          </p:nvPr>
        </p:nvSpPr>
        <p:spPr>
          <a:xfrm>
            <a:off x="744575" y="93425"/>
            <a:ext cx="7398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III. Áp dụng Hudi cho CPM</a:t>
            </a:r>
            <a:endParaRPr/>
          </a:p>
        </p:txBody>
      </p:sp>
      <p:sp>
        <p:nvSpPr>
          <p:cNvPr id="278" name="Google Shape;278;p36"/>
          <p:cNvSpPr txBox="1"/>
          <p:nvPr>
            <p:ph type="title"/>
          </p:nvPr>
        </p:nvSpPr>
        <p:spPr>
          <a:xfrm>
            <a:off x="311700" y="521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1. Challenges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  <p:sp>
        <p:nvSpPr>
          <p:cNvPr id="284" name="Google Shape;284;p37"/>
          <p:cNvSpPr txBox="1"/>
          <p:nvPr>
            <p:ph idx="2" type="title"/>
          </p:nvPr>
        </p:nvSpPr>
        <p:spPr>
          <a:xfrm>
            <a:off x="744575" y="93425"/>
            <a:ext cx="7398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III. Áp dụng Hudi cho CPM</a:t>
            </a:r>
            <a:endParaRPr/>
          </a:p>
        </p:txBody>
      </p:sp>
      <p:pic>
        <p:nvPicPr>
          <p:cNvPr id="285" name="Google Shape;28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1063" y="1093925"/>
            <a:ext cx="7801871" cy="3516175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37"/>
          <p:cNvSpPr txBox="1"/>
          <p:nvPr>
            <p:ph type="title"/>
          </p:nvPr>
        </p:nvSpPr>
        <p:spPr>
          <a:xfrm>
            <a:off x="311700" y="521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2</a:t>
            </a:r>
            <a:r>
              <a:rPr lang="vi"/>
              <a:t>. CPM Data Pipeline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  <p:sp>
        <p:nvSpPr>
          <p:cNvPr id="292" name="Google Shape;292;p38"/>
          <p:cNvSpPr txBox="1"/>
          <p:nvPr>
            <p:ph idx="2" type="title"/>
          </p:nvPr>
        </p:nvSpPr>
        <p:spPr>
          <a:xfrm>
            <a:off x="744575" y="93425"/>
            <a:ext cx="7398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III. Áp dụng Hudi cho CPM</a:t>
            </a:r>
            <a:endParaRPr/>
          </a:p>
        </p:txBody>
      </p:sp>
      <p:sp>
        <p:nvSpPr>
          <p:cNvPr id="293" name="Google Shape;293;p38"/>
          <p:cNvSpPr txBox="1"/>
          <p:nvPr/>
        </p:nvSpPr>
        <p:spPr>
          <a:xfrm>
            <a:off x="483150" y="1031000"/>
            <a:ext cx="4593300" cy="37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800"/>
              <a:t>{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800"/>
              <a:t>  "key": "derivatives_order_long",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800"/>
              <a:t>  "count": 1,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800"/>
              <a:t>  "timestamp": 1722823233217,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800"/>
              <a:t>  "hour": 9,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800"/>
              <a:t>  "dow": 0,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800"/>
              <a:t>  "segmentation": {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800"/>
              <a:t>    "event_feature": "derivatives_order_long",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800"/>
              <a:t>    "acountId": "KH0009",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800"/>
              <a:t>    "sessionid": "514E18E2BA3C888855C047339E998740",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800"/>
              <a:t>    "version_app": "5.9.5ops-18682(2277)",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800"/>
              <a:t>    "tracking_id": ""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800"/>
              <a:t>  },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800"/>
              <a:t>  "sum": 0,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800"/>
              <a:t>  "ts": 1721630145546,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800"/>
              <a:t>  "reqts": 1721630145376,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800"/>
              <a:t>  "did": "4ade518f-2d5f-3b09-e9a8-0c2382fee093",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800"/>
              <a:t>  "headers": {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800"/>
              <a:t>    "x-forwarded-for": "10.32.79.1, 10.32.79.212",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800"/>
              <a:t>    "x-real-ip": "10.32.79.212",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800"/>
              <a:t>    "host": "countly_api",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800"/>
              <a:t>    "connection": "close",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800"/>
              <a:t>    "user-agent": "Dalvik/2.1.0 (Linux; U; Android 13; SM-A057F Build/TP1A.220624.014)",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800"/>
              <a:t>    "accept-encoding": "gzip"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800"/>
              <a:t>  },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800"/>
              <a:t>  "app_id": "63b794f5fd0e4e027ae3fadf",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800"/>
              <a:t>  "app_key": "51cbd1f7fa73f06c1c19ee8bacac373680da4d24"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800"/>
              <a:t>}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graphicFrame>
        <p:nvGraphicFramePr>
          <p:cNvPr id="294" name="Google Shape;294;p38"/>
          <p:cNvGraphicFramePr/>
          <p:nvPr/>
        </p:nvGraphicFramePr>
        <p:xfrm>
          <a:off x="5518200" y="6661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{8C4CCD1F-7522-4401-884F-9D0512F2B50A}</a:tableStyleId>
              </a:tblPr>
              <a:tblGrid>
                <a:gridCol w="823675"/>
                <a:gridCol w="2420100"/>
              </a:tblGrid>
              <a:tr h="2678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vi" sz="900"/>
                        <a:t>Key</a:t>
                      </a:r>
                      <a:endParaRPr b="1"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vi" sz="900"/>
                        <a:t>Ý nghĩa</a:t>
                      </a:r>
                      <a:endParaRPr b="1" sz="900"/>
                    </a:p>
                  </a:txBody>
                  <a:tcPr marT="91425" marB="91425" marR="91425" marL="91425"/>
                </a:tc>
              </a:tr>
              <a:tr h="2678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vi" sz="600"/>
                        <a:t>key</a:t>
                      </a:r>
                      <a:endParaRPr b="1" i="1" sz="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600"/>
                        <a:t>Tên event</a:t>
                      </a:r>
                      <a:endParaRPr sz="600"/>
                    </a:p>
                  </a:txBody>
                  <a:tcPr marT="91425" marB="91425" marR="91425" marL="91425"/>
                </a:tc>
              </a:tr>
              <a:tr h="243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vi" sz="600"/>
                        <a:t>count</a:t>
                      </a:r>
                      <a:endParaRPr b="1" i="1" sz="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600"/>
                        <a:t>Số lượng click vào event</a:t>
                      </a:r>
                      <a:endParaRPr sz="600"/>
                    </a:p>
                  </a:txBody>
                  <a:tcPr marT="91425" marB="91425" marR="91425" marL="91425"/>
                </a:tc>
              </a:tr>
              <a:tr h="243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vi" sz="600"/>
                        <a:t>acountId</a:t>
                      </a:r>
                      <a:endParaRPr b="1" i="1" sz="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600"/>
                        <a:t>ID tài khoản 6 số của khách hàng</a:t>
                      </a:r>
                      <a:endParaRPr sz="600"/>
                    </a:p>
                  </a:txBody>
                  <a:tcPr marT="91425" marB="91425" marR="91425" marL="91425"/>
                </a:tc>
              </a:tr>
              <a:tr h="243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vi" sz="600"/>
                        <a:t>sessionid</a:t>
                      </a:r>
                      <a:endParaRPr b="1" i="1" sz="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600"/>
                        <a:t>ID của session hiện tại đăng nhập của khách hàng</a:t>
                      </a:r>
                      <a:endParaRPr sz="600"/>
                    </a:p>
                  </a:txBody>
                  <a:tcPr marT="91425" marB="91425" marR="91425" marL="91425"/>
                </a:tc>
              </a:tr>
              <a:tr h="2678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vi" sz="600"/>
                        <a:t>version_app</a:t>
                      </a:r>
                      <a:endParaRPr b="1" i="1" sz="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600"/>
                        <a:t>App version SMO</a:t>
                      </a:r>
                      <a:endParaRPr sz="600"/>
                    </a:p>
                  </a:txBody>
                  <a:tcPr marT="91425" marB="91425" marR="91425" marL="91425"/>
                </a:tc>
              </a:tr>
              <a:tr h="243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vi" sz="600"/>
                        <a:t>tracking_id </a:t>
                      </a:r>
                      <a:endParaRPr b="1" i="1" sz="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600"/>
                        <a:t>Thông tin id gửi từ campaign</a:t>
                      </a:r>
                      <a:endParaRPr sz="600"/>
                    </a:p>
                  </a:txBody>
                  <a:tcPr marT="91425" marB="91425" marR="91425" marL="91425"/>
                </a:tc>
              </a:tr>
              <a:tr h="243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vi" sz="600"/>
                        <a:t>did</a:t>
                      </a:r>
                      <a:endParaRPr b="1" i="1" sz="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vi" sz="600">
                          <a:solidFill>
                            <a:schemeClr val="dk1"/>
                          </a:solidFill>
                        </a:rPr>
                        <a:t>D</a:t>
                      </a:r>
                      <a:r>
                        <a:rPr lang="vi" sz="600">
                          <a:solidFill>
                            <a:schemeClr val="dk1"/>
                          </a:solidFill>
                        </a:rPr>
                        <a:t>evice ID của thiết bị</a:t>
                      </a:r>
                      <a:endParaRPr sz="600"/>
                    </a:p>
                  </a:txBody>
                  <a:tcPr marT="91425" marB="91425" marR="91425" marL="91425"/>
                </a:tc>
              </a:tr>
              <a:tr h="243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vi" sz="600"/>
                        <a:t>timestamp </a:t>
                      </a:r>
                      <a:endParaRPr b="1" i="1" sz="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600"/>
                        <a:t>Thời gian phát sinh event trên thiết bị SMO</a:t>
                      </a:r>
                      <a:endParaRPr sz="600"/>
                    </a:p>
                  </a:txBody>
                  <a:tcPr marT="91425" marB="91425" marR="91425" marL="91425"/>
                </a:tc>
              </a:tr>
              <a:tr h="243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vi" sz="600"/>
                        <a:t>ts</a:t>
                      </a:r>
                      <a:endParaRPr b="1" i="1" sz="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600"/>
                        <a:t>Thời gian gửi event trên thiết bị SMO</a:t>
                      </a:r>
                      <a:endParaRPr sz="600"/>
                    </a:p>
                  </a:txBody>
                  <a:tcPr marT="91425" marB="91425" marR="91425" marL="91425"/>
                </a:tc>
              </a:tr>
              <a:tr h="243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vi" sz="600"/>
                        <a:t>reqts </a:t>
                      </a:r>
                      <a:endParaRPr b="1" i="1" sz="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600"/>
                        <a:t>Thời gian event nhận được trên Countly</a:t>
                      </a:r>
                      <a:endParaRPr sz="600"/>
                    </a:p>
                  </a:txBody>
                  <a:tcPr marT="91425" marB="91425" marR="91425" marL="91425"/>
                </a:tc>
              </a:tr>
              <a:tr h="243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vi" sz="600"/>
                        <a:t>segmentation </a:t>
                      </a:r>
                      <a:endParaRPr b="1" i="1" sz="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600"/>
                        <a:t>Thông tin chi tiết event gửi đến countly</a:t>
                      </a:r>
                      <a:endParaRPr sz="600"/>
                    </a:p>
                  </a:txBody>
                  <a:tcPr marT="91425" marB="91425" marR="91425" marL="91425"/>
                </a:tc>
              </a:tr>
              <a:tr h="243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vi" sz="600"/>
                        <a:t>app_id </a:t>
                      </a:r>
                      <a:endParaRPr b="1" i="1" sz="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600"/>
                        <a:t>ID của site application, web, smo, smp, ...</a:t>
                      </a:r>
                      <a:endParaRPr sz="600"/>
                    </a:p>
                  </a:txBody>
                  <a:tcPr marT="91425" marB="91425" marR="91425" marL="91425"/>
                </a:tc>
              </a:tr>
              <a:tr h="243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vi" sz="600"/>
                        <a:t>app_key </a:t>
                      </a:r>
                      <a:endParaRPr b="1" i="1" sz="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600"/>
                        <a:t>Key của site application, web, smo, smp, ...</a:t>
                      </a:r>
                      <a:endParaRPr sz="600"/>
                    </a:p>
                  </a:txBody>
                  <a:tcPr marT="91425" marB="91425" marR="91425" marL="91425"/>
                </a:tc>
              </a:tr>
              <a:tr h="243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vi" sz="600"/>
                        <a:t>headers </a:t>
                      </a:r>
                      <a:endParaRPr b="1" i="1" sz="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600"/>
                        <a:t>Thông tin header của request client đến countly</a:t>
                      </a:r>
                      <a:endParaRPr sz="6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95" name="Google Shape;295;p38"/>
          <p:cNvSpPr txBox="1"/>
          <p:nvPr>
            <p:ph type="title"/>
          </p:nvPr>
        </p:nvSpPr>
        <p:spPr>
          <a:xfrm>
            <a:off x="311700" y="521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3</a:t>
            </a:r>
            <a:r>
              <a:rPr lang="vi"/>
              <a:t>. </a:t>
            </a:r>
            <a:r>
              <a:rPr lang="vi"/>
              <a:t>Cấu trúc dữ liệu Event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9"/>
          <p:cNvSpPr txBox="1"/>
          <p:nvPr>
            <p:ph idx="4294967295" type="body"/>
          </p:nvPr>
        </p:nvSpPr>
        <p:spPr>
          <a:xfrm>
            <a:off x="311700" y="1031000"/>
            <a:ext cx="8520600" cy="39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SzPts val="1500"/>
              <a:buChar char="➢"/>
            </a:pPr>
            <a:r>
              <a:rPr lang="vi" sz="1500"/>
              <a:t>Thiết kế bảng lưu trữ dữ liệu raw event cho CPM</a:t>
            </a:r>
            <a:endParaRPr sz="1500"/>
          </a:p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SzPts val="1500"/>
              <a:buChar char="➢"/>
            </a:pPr>
            <a:r>
              <a:rPr lang="vi" sz="1500"/>
              <a:t>Thiết kế bảng mart phục vụ yêu cầu tính tổng số lượng các event theo ngày</a:t>
            </a:r>
            <a:endParaRPr sz="1500"/>
          </a:p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SzPts val="1500"/>
              <a:buChar char="➢"/>
            </a:pPr>
            <a:r>
              <a:rPr lang="vi" sz="1500"/>
              <a:t>Thiết</a:t>
            </a:r>
            <a:r>
              <a:rPr lang="vi" sz="1500"/>
              <a:t> kế và triển khai pipeline cho bảng raw và mart</a:t>
            </a:r>
            <a:endParaRPr sz="1500"/>
          </a:p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SzPts val="1500"/>
              <a:buChar char="➢"/>
            </a:pPr>
            <a:r>
              <a:rPr lang="vi" sz="1500"/>
              <a:t>Tối ưu tốc độ write và read cho các bảng</a:t>
            </a:r>
            <a:endParaRPr sz="1500"/>
          </a:p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SzPts val="1500"/>
              <a:buChar char="➢"/>
            </a:pPr>
            <a:r>
              <a:rPr lang="vi" sz="1500"/>
              <a:t>Giải quyết bài toán khối lượng lớn query đồng thời vào bảng mart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301" name="Google Shape;301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  <p:sp>
        <p:nvSpPr>
          <p:cNvPr id="302" name="Google Shape;302;p39"/>
          <p:cNvSpPr txBox="1"/>
          <p:nvPr>
            <p:ph idx="2" type="title"/>
          </p:nvPr>
        </p:nvSpPr>
        <p:spPr>
          <a:xfrm>
            <a:off x="744575" y="93425"/>
            <a:ext cx="7398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III. Áp dụng Hudi cho CPM</a:t>
            </a:r>
            <a:endParaRPr/>
          </a:p>
        </p:txBody>
      </p:sp>
      <p:sp>
        <p:nvSpPr>
          <p:cNvPr id="303" name="Google Shape;303;p39"/>
          <p:cNvSpPr txBox="1"/>
          <p:nvPr>
            <p:ph type="title"/>
          </p:nvPr>
        </p:nvSpPr>
        <p:spPr>
          <a:xfrm>
            <a:off x="311700" y="521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4</a:t>
            </a:r>
            <a:r>
              <a:rPr lang="vi"/>
              <a:t>. Đề bài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0"/>
          <p:cNvSpPr txBox="1"/>
          <p:nvPr>
            <p:ph idx="4294967295" type="body"/>
          </p:nvPr>
        </p:nvSpPr>
        <p:spPr>
          <a:xfrm>
            <a:off x="311700" y="1031000"/>
            <a:ext cx="8520600" cy="39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vi" sz="1500"/>
              <a:t>b</a:t>
            </a:r>
            <a:r>
              <a:rPr lang="vi" sz="1500"/>
              <a:t>. Raw Table</a:t>
            </a:r>
            <a:endParaRPr sz="1500"/>
          </a:p>
        </p:txBody>
      </p:sp>
      <p:sp>
        <p:nvSpPr>
          <p:cNvPr id="309" name="Google Shape;309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  <p:sp>
        <p:nvSpPr>
          <p:cNvPr id="310" name="Google Shape;310;p40"/>
          <p:cNvSpPr txBox="1"/>
          <p:nvPr>
            <p:ph idx="2" type="title"/>
          </p:nvPr>
        </p:nvSpPr>
        <p:spPr>
          <a:xfrm>
            <a:off x="744575" y="93425"/>
            <a:ext cx="7398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III. Áp dụng Hudi cho CPM</a:t>
            </a:r>
            <a:endParaRPr/>
          </a:p>
        </p:txBody>
      </p:sp>
      <p:graphicFrame>
        <p:nvGraphicFramePr>
          <p:cNvPr id="311" name="Google Shape;311;p40"/>
          <p:cNvGraphicFramePr/>
          <p:nvPr/>
        </p:nvGraphicFramePr>
        <p:xfrm>
          <a:off x="952500" y="1474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{8C4CCD1F-7522-4401-884F-9D0512F2B50A}</a:tableStyleId>
              </a:tblPr>
              <a:tblGrid>
                <a:gridCol w="3619500"/>
                <a:gridCol w="3619500"/>
              </a:tblGrid>
              <a:tr h="325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vi" sz="1200"/>
                        <a:t>Tên c</a:t>
                      </a:r>
                      <a:r>
                        <a:rPr b="1" lang="vi" sz="1200"/>
                        <a:t>ấu hình</a:t>
                      </a:r>
                      <a:endParaRPr b="1"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vi" sz="1200"/>
                        <a:t>Thông số</a:t>
                      </a:r>
                      <a:endParaRPr b="1" sz="1200"/>
                    </a:p>
                  </a:txBody>
                  <a:tcPr marT="91425" marB="91425" marR="91425" marL="91425"/>
                </a:tc>
              </a:tr>
              <a:tr h="325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200"/>
                        <a:t>Table Type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200"/>
                        <a:t>Copy on Write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325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200"/>
                        <a:t>Write Operation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200"/>
                        <a:t>Insert Overwrite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325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200"/>
                        <a:t>Record key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200">
                          <a:solidFill>
                            <a:schemeClr val="dk1"/>
                          </a:solidFill>
                        </a:rPr>
                        <a:t>X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25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200"/>
                        <a:t>Partition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200"/>
                        <a:t>data_date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325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200"/>
                        <a:t>File Sizing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200"/>
                        <a:t>100MB &lt;= file size &lt;= 120MB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325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200"/>
                        <a:t>Compaction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200"/>
                        <a:t>X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325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200"/>
                        <a:t>Clustering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200"/>
                        <a:t>Execution Strategy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325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200"/>
                        <a:t>Indexing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200"/>
                        <a:t>SIMPLE</a:t>
                      </a:r>
                      <a:endParaRPr sz="12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312" name="Google Shape;312;p40"/>
          <p:cNvSpPr txBox="1"/>
          <p:nvPr>
            <p:ph type="title"/>
          </p:nvPr>
        </p:nvSpPr>
        <p:spPr>
          <a:xfrm>
            <a:off x="311700" y="521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5</a:t>
            </a:r>
            <a:r>
              <a:rPr lang="vi"/>
              <a:t>. Lựa chọn cấu hình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1"/>
          <p:cNvSpPr txBox="1"/>
          <p:nvPr>
            <p:ph idx="4294967295" type="body"/>
          </p:nvPr>
        </p:nvSpPr>
        <p:spPr>
          <a:xfrm>
            <a:off x="311700" y="1031000"/>
            <a:ext cx="8520600" cy="39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vi" sz="1500"/>
              <a:t>c</a:t>
            </a:r>
            <a:r>
              <a:rPr lang="vi" sz="1500"/>
              <a:t>. Mart Table</a:t>
            </a:r>
            <a:endParaRPr sz="1500"/>
          </a:p>
        </p:txBody>
      </p:sp>
      <p:sp>
        <p:nvSpPr>
          <p:cNvPr id="318" name="Google Shape;318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  <p:sp>
        <p:nvSpPr>
          <p:cNvPr id="319" name="Google Shape;319;p41"/>
          <p:cNvSpPr txBox="1"/>
          <p:nvPr>
            <p:ph idx="2" type="title"/>
          </p:nvPr>
        </p:nvSpPr>
        <p:spPr>
          <a:xfrm>
            <a:off x="744575" y="93425"/>
            <a:ext cx="7398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III. Áp dụng Hudi cho CPM</a:t>
            </a:r>
            <a:endParaRPr/>
          </a:p>
        </p:txBody>
      </p:sp>
      <p:graphicFrame>
        <p:nvGraphicFramePr>
          <p:cNvPr id="320" name="Google Shape;320;p41"/>
          <p:cNvGraphicFramePr/>
          <p:nvPr/>
        </p:nvGraphicFramePr>
        <p:xfrm>
          <a:off x="4676200" y="1475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{8C4CCD1F-7522-4401-884F-9D0512F2B50A}</a:tableStyleId>
              </a:tblPr>
              <a:tblGrid>
                <a:gridCol w="1995675"/>
                <a:gridCol w="1995675"/>
              </a:tblGrid>
              <a:tr h="325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vi" sz="1200"/>
                        <a:t>Tên c</a:t>
                      </a:r>
                      <a:r>
                        <a:rPr b="1" lang="vi" sz="1200"/>
                        <a:t>ấu hình</a:t>
                      </a:r>
                      <a:endParaRPr b="1"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vi" sz="1200"/>
                        <a:t>Thông số</a:t>
                      </a:r>
                      <a:endParaRPr b="1" sz="1200"/>
                    </a:p>
                  </a:txBody>
                  <a:tcPr marT="91425" marB="91425" marR="91425" marL="91425"/>
                </a:tc>
              </a:tr>
              <a:tr h="325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200"/>
                        <a:t>Table Type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200"/>
                        <a:t>Copy on Write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325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200"/>
                        <a:t>Write Operation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200"/>
                        <a:t>Insert Overwrite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325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200"/>
                        <a:t>Record key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200">
                          <a:solidFill>
                            <a:schemeClr val="dk1"/>
                          </a:solidFill>
                        </a:rPr>
                        <a:t>X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25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200"/>
                        <a:t>Partition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200"/>
                        <a:t>data_date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325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200"/>
                        <a:t>File Sizing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200"/>
                        <a:t>100MB &lt;= file size &lt;= 120MB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325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200"/>
                        <a:t>Compaction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200"/>
                        <a:t>X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325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200"/>
                        <a:t>Clustering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200"/>
                        <a:t>X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325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200"/>
                        <a:t>Indexing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200"/>
                        <a:t>SIMPLE</a:t>
                      </a:r>
                      <a:endParaRPr sz="12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321" name="Google Shape;321;p41"/>
          <p:cNvSpPr txBox="1"/>
          <p:nvPr>
            <p:ph type="title"/>
          </p:nvPr>
        </p:nvSpPr>
        <p:spPr>
          <a:xfrm>
            <a:off x="311700" y="521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5</a:t>
            </a:r>
            <a:r>
              <a:rPr lang="vi"/>
              <a:t>. Lựa chọn cấu hình</a:t>
            </a:r>
            <a:endParaRPr/>
          </a:p>
        </p:txBody>
      </p:sp>
      <p:graphicFrame>
        <p:nvGraphicFramePr>
          <p:cNvPr id="322" name="Google Shape;322;p41"/>
          <p:cNvGraphicFramePr/>
          <p:nvPr/>
        </p:nvGraphicFramePr>
        <p:xfrm>
          <a:off x="430100" y="1475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{8C4CCD1F-7522-4401-884F-9D0512F2B50A}</a:tableStyleId>
              </a:tblPr>
              <a:tblGrid>
                <a:gridCol w="1995675"/>
                <a:gridCol w="1995675"/>
              </a:tblGrid>
              <a:tr h="325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vi" sz="1200"/>
                        <a:t>Colum</a:t>
                      </a:r>
                      <a:endParaRPr b="1"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vi" sz="1200"/>
                        <a:t>Ý nghĩa</a:t>
                      </a:r>
                      <a:endParaRPr b="1" sz="1200"/>
                    </a:p>
                  </a:txBody>
                  <a:tcPr marT="91425" marB="91425" marR="91425" marL="91425"/>
                </a:tc>
              </a:tr>
              <a:tr h="325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200"/>
                        <a:t>data_date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200"/>
                        <a:t>Ngày dữ liệu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325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200"/>
                        <a:t>event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200"/>
                        <a:t>Tên event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325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200"/>
                        <a:t>total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200">
                          <a:solidFill>
                            <a:schemeClr val="dk1"/>
                          </a:solidFill>
                        </a:rPr>
                        <a:t>Số lượng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457200" lvl="0" marL="457200" rtl="0" algn="ctr">
              <a:spcBef>
                <a:spcPts val="0"/>
              </a:spcBef>
              <a:spcAft>
                <a:spcPts val="0"/>
              </a:spcAft>
              <a:buSzPts val="3600"/>
              <a:buAutoNum type="romanUcPeriod"/>
            </a:pPr>
            <a:r>
              <a:rPr lang="vi"/>
              <a:t>Tổng Quan Về Hudi</a:t>
            </a:r>
            <a:endParaRPr/>
          </a:p>
        </p:txBody>
      </p:sp>
      <p:sp>
        <p:nvSpPr>
          <p:cNvPr id="98" name="Google Shape;98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4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6. Demo</a:t>
            </a:r>
            <a:endParaRPr/>
          </a:p>
        </p:txBody>
      </p:sp>
      <p:sp>
        <p:nvSpPr>
          <p:cNvPr id="328" name="Google Shape;328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4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IV</a:t>
            </a:r>
            <a:r>
              <a:rPr lang="vi"/>
              <a:t>. Next Step</a:t>
            </a:r>
            <a:endParaRPr/>
          </a:p>
        </p:txBody>
      </p:sp>
      <p:sp>
        <p:nvSpPr>
          <p:cNvPr id="334" name="Google Shape;334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44"/>
          <p:cNvSpPr txBox="1"/>
          <p:nvPr>
            <p:ph idx="1" type="body"/>
          </p:nvPr>
        </p:nvSpPr>
        <p:spPr>
          <a:xfrm>
            <a:off x="311700" y="796425"/>
            <a:ext cx="8520600" cy="415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SzPts val="1500"/>
              <a:buChar char="➢"/>
            </a:pPr>
            <a:r>
              <a:rPr lang="vi" sz="1500"/>
              <a:t>Test </a:t>
            </a:r>
            <a:r>
              <a:rPr lang="vi" sz="1500"/>
              <a:t>performance</a:t>
            </a:r>
            <a:endParaRPr sz="1500"/>
          </a:p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SzPts val="1500"/>
              <a:buChar char="➢"/>
            </a:pPr>
            <a:r>
              <a:rPr lang="vi" sz="1500"/>
              <a:t>Scale hệ thống</a:t>
            </a:r>
            <a:endParaRPr sz="1500"/>
          </a:p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SzPts val="1500"/>
              <a:buChar char="➢"/>
            </a:pPr>
            <a:r>
              <a:rPr lang="vi" sz="1500"/>
              <a:t>Áp dụng thực tế cho CPM</a:t>
            </a:r>
            <a:endParaRPr sz="1500"/>
          </a:p>
          <a:p>
            <a:pPr indent="-323850" lvl="0" marL="457200" rtl="0" algn="l">
              <a:spcBef>
                <a:spcPts val="1000"/>
              </a:spcBef>
              <a:spcAft>
                <a:spcPts val="1200"/>
              </a:spcAft>
              <a:buSzPts val="1500"/>
              <a:buChar char="➢"/>
            </a:pPr>
            <a:r>
              <a:rPr lang="vi" sz="1500"/>
              <a:t>Áp dụng cho Datalake và BI</a:t>
            </a:r>
            <a:endParaRPr sz="1500"/>
          </a:p>
        </p:txBody>
      </p:sp>
      <p:sp>
        <p:nvSpPr>
          <p:cNvPr id="340" name="Google Shape;340;p44"/>
          <p:cNvSpPr txBox="1"/>
          <p:nvPr>
            <p:ph idx="2" type="title"/>
          </p:nvPr>
        </p:nvSpPr>
        <p:spPr>
          <a:xfrm>
            <a:off x="744575" y="93425"/>
            <a:ext cx="7398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IV</a:t>
            </a:r>
            <a:r>
              <a:rPr lang="vi"/>
              <a:t>. Next Step</a:t>
            </a:r>
            <a:endParaRPr/>
          </a:p>
        </p:txBody>
      </p:sp>
      <p:sp>
        <p:nvSpPr>
          <p:cNvPr id="341" name="Google Shape;341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4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Thank You!</a:t>
            </a:r>
            <a:endParaRPr/>
          </a:p>
        </p:txBody>
      </p:sp>
      <p:sp>
        <p:nvSpPr>
          <p:cNvPr id="347" name="Google Shape;347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46"/>
          <p:cNvSpPr txBox="1"/>
          <p:nvPr>
            <p:ph idx="2" type="title"/>
          </p:nvPr>
        </p:nvSpPr>
        <p:spPr>
          <a:xfrm>
            <a:off x="744575" y="93425"/>
            <a:ext cx="7398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2307"/>
              <a:buFont typeface="Arial"/>
              <a:buNone/>
            </a:pPr>
            <a:r>
              <a:rPr lang="vi" sz="2600"/>
              <a:t>8</a:t>
            </a:r>
            <a:r>
              <a:rPr lang="vi" sz="2600"/>
              <a:t>. </a:t>
            </a:r>
            <a:r>
              <a:rPr lang="vi" sz="2600"/>
              <a:t>Apache Hudi vs Delta Lake Comparisons</a:t>
            </a:r>
            <a:endParaRPr/>
          </a:p>
        </p:txBody>
      </p:sp>
      <p:sp>
        <p:nvSpPr>
          <p:cNvPr id="353" name="Google Shape;353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  <p:pic>
        <p:nvPicPr>
          <p:cNvPr id="354" name="Google Shape;354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7700" y="1385925"/>
            <a:ext cx="922700" cy="80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7700" y="1165625"/>
            <a:ext cx="1109425" cy="80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1126" y="1238825"/>
            <a:ext cx="1312874" cy="94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561" y="831350"/>
            <a:ext cx="1194977" cy="1022450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p46"/>
          <p:cNvSpPr txBox="1"/>
          <p:nvPr>
            <p:ph type="title"/>
          </p:nvPr>
        </p:nvSpPr>
        <p:spPr>
          <a:xfrm>
            <a:off x="311700" y="521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p46"/>
          <p:cNvSpPr txBox="1"/>
          <p:nvPr/>
        </p:nvSpPr>
        <p:spPr>
          <a:xfrm>
            <a:off x="541125" y="718225"/>
            <a:ext cx="6932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https://www.onehouse.ai/blog/apache-hudi-vs-delta-lake-vs-apache-iceberg-lakehouse-feature-comparison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47"/>
          <p:cNvSpPr txBox="1"/>
          <p:nvPr>
            <p:ph idx="2" type="title"/>
          </p:nvPr>
        </p:nvSpPr>
        <p:spPr>
          <a:xfrm>
            <a:off x="744575" y="93425"/>
            <a:ext cx="7398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2307"/>
              <a:buFont typeface="Arial"/>
              <a:buNone/>
            </a:pPr>
            <a:r>
              <a:rPr lang="vi" sz="2600"/>
              <a:t>6</a:t>
            </a:r>
            <a:r>
              <a:rPr lang="vi" sz="2600"/>
              <a:t>. Table Services</a:t>
            </a:r>
            <a:endParaRPr/>
          </a:p>
        </p:txBody>
      </p:sp>
      <p:sp>
        <p:nvSpPr>
          <p:cNvPr id="365" name="Google Shape;365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  <p:pic>
        <p:nvPicPr>
          <p:cNvPr id="366" name="Google Shape;366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7700" y="1385925"/>
            <a:ext cx="922700" cy="80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4225" y="772025"/>
            <a:ext cx="8018350" cy="389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48"/>
          <p:cNvSpPr txBox="1"/>
          <p:nvPr>
            <p:ph idx="2" type="title"/>
          </p:nvPr>
        </p:nvSpPr>
        <p:spPr>
          <a:xfrm>
            <a:off x="744575" y="93425"/>
            <a:ext cx="7398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2307"/>
              <a:buFont typeface="Arial"/>
              <a:buNone/>
            </a:pPr>
            <a:r>
              <a:rPr lang="vi" sz="2600"/>
              <a:t>6</a:t>
            </a:r>
            <a:r>
              <a:rPr lang="vi" sz="2600"/>
              <a:t>. Table Services</a:t>
            </a:r>
            <a:endParaRPr/>
          </a:p>
        </p:txBody>
      </p:sp>
      <p:sp>
        <p:nvSpPr>
          <p:cNvPr id="373" name="Google Shape;373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  <p:pic>
        <p:nvPicPr>
          <p:cNvPr id="374" name="Google Shape;374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2825" y="736300"/>
            <a:ext cx="8018350" cy="383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49"/>
          <p:cNvSpPr txBox="1"/>
          <p:nvPr>
            <p:ph idx="2" type="title"/>
          </p:nvPr>
        </p:nvSpPr>
        <p:spPr>
          <a:xfrm>
            <a:off x="744575" y="93425"/>
            <a:ext cx="7398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2307"/>
              <a:buFont typeface="Arial"/>
              <a:buNone/>
            </a:pPr>
            <a:r>
              <a:rPr lang="vi" sz="2600"/>
              <a:t>6</a:t>
            </a:r>
            <a:r>
              <a:rPr lang="vi" sz="2600"/>
              <a:t>. Table Services</a:t>
            </a:r>
            <a:endParaRPr/>
          </a:p>
        </p:txBody>
      </p:sp>
      <p:sp>
        <p:nvSpPr>
          <p:cNvPr id="380" name="Google Shape;380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  <p:pic>
        <p:nvPicPr>
          <p:cNvPr id="381" name="Google Shape;381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7700" y="1385925"/>
            <a:ext cx="922700" cy="80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7700" y="1165625"/>
            <a:ext cx="1109425" cy="80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4288" y="799313"/>
            <a:ext cx="7935424" cy="3730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50"/>
          <p:cNvSpPr txBox="1"/>
          <p:nvPr>
            <p:ph idx="2" type="title"/>
          </p:nvPr>
        </p:nvSpPr>
        <p:spPr>
          <a:xfrm>
            <a:off x="744575" y="93425"/>
            <a:ext cx="7398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2307"/>
              <a:buFont typeface="Arial"/>
              <a:buNone/>
            </a:pPr>
            <a:r>
              <a:rPr lang="vi" sz="2600"/>
              <a:t>6</a:t>
            </a:r>
            <a:r>
              <a:rPr lang="vi" sz="2600"/>
              <a:t>. Table Services</a:t>
            </a:r>
            <a:endParaRPr/>
          </a:p>
        </p:txBody>
      </p:sp>
      <p:sp>
        <p:nvSpPr>
          <p:cNvPr id="389" name="Google Shape;389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  <p:pic>
        <p:nvPicPr>
          <p:cNvPr id="390" name="Google Shape;390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7700" y="1385925"/>
            <a:ext cx="922700" cy="80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7700" y="1165625"/>
            <a:ext cx="1109425" cy="80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1126" y="1238825"/>
            <a:ext cx="1312874" cy="94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3188" y="996575"/>
            <a:ext cx="8001376" cy="366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6"/>
          <p:cNvSpPr txBox="1"/>
          <p:nvPr>
            <p:ph type="title"/>
          </p:nvPr>
        </p:nvSpPr>
        <p:spPr>
          <a:xfrm>
            <a:off x="311700" y="826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I. </a:t>
            </a:r>
            <a:r>
              <a:rPr lang="vi"/>
              <a:t>Tổng Quan Về Hudi</a:t>
            </a:r>
            <a:endParaRPr/>
          </a:p>
        </p:txBody>
      </p:sp>
      <p:sp>
        <p:nvSpPr>
          <p:cNvPr id="104" name="Google Shape;104;p16"/>
          <p:cNvSpPr txBox="1"/>
          <p:nvPr>
            <p:ph idx="1" type="body"/>
          </p:nvPr>
        </p:nvSpPr>
        <p:spPr>
          <a:xfrm>
            <a:off x="311700" y="1533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vi"/>
              <a:t>Hudi là gì?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vi"/>
              <a:t>Tính năng của Hudi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vi"/>
              <a:t>Design &amp; Concepts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vi"/>
              <a:t>Hudi Writing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vi"/>
              <a:t>Hudi Reading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vi"/>
              <a:t>Table Services</a:t>
            </a:r>
            <a:endParaRPr/>
          </a:p>
        </p:txBody>
      </p:sp>
      <p:sp>
        <p:nvSpPr>
          <p:cNvPr id="105" name="Google Shape;105;p16"/>
          <p:cNvSpPr txBox="1"/>
          <p:nvPr>
            <p:ph idx="2" type="title"/>
          </p:nvPr>
        </p:nvSpPr>
        <p:spPr>
          <a:xfrm>
            <a:off x="744575" y="93425"/>
            <a:ext cx="7398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/>
          <p:nvPr>
            <p:ph type="title"/>
          </p:nvPr>
        </p:nvSpPr>
        <p:spPr>
          <a:xfrm>
            <a:off x="311700" y="521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1</a:t>
            </a:r>
            <a:r>
              <a:rPr lang="vi"/>
              <a:t>. Hudi là gì?</a:t>
            </a:r>
            <a:endParaRPr/>
          </a:p>
        </p:txBody>
      </p:sp>
      <p:sp>
        <p:nvSpPr>
          <p:cNvPr id="112" name="Google Shape;112;p17"/>
          <p:cNvSpPr txBox="1"/>
          <p:nvPr>
            <p:ph idx="1" type="body"/>
          </p:nvPr>
        </p:nvSpPr>
        <p:spPr>
          <a:xfrm>
            <a:off x="311700" y="1031000"/>
            <a:ext cx="8520600" cy="39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113" name="Google Shape;113;p17"/>
          <p:cNvSpPr txBox="1"/>
          <p:nvPr>
            <p:ph idx="2" type="title"/>
          </p:nvPr>
        </p:nvSpPr>
        <p:spPr>
          <a:xfrm>
            <a:off x="744575" y="93425"/>
            <a:ext cx="7398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I. </a:t>
            </a:r>
            <a:r>
              <a:rPr lang="vi"/>
              <a:t>Tổng Quan Về Hudi</a:t>
            </a:r>
            <a:endParaRPr/>
          </a:p>
        </p:txBody>
      </p:sp>
      <p:sp>
        <p:nvSpPr>
          <p:cNvPr id="114" name="Google Shape;114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  <p:pic>
        <p:nvPicPr>
          <p:cNvPr id="115" name="Google Shape;11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490605"/>
            <a:ext cx="8520602" cy="299969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7"/>
          <p:cNvSpPr txBox="1"/>
          <p:nvPr/>
        </p:nvSpPr>
        <p:spPr>
          <a:xfrm>
            <a:off x="1854000" y="4587100"/>
            <a:ext cx="5436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vi" sz="1500">
                <a:solidFill>
                  <a:schemeClr val="dk1"/>
                </a:solidFill>
              </a:rPr>
              <a:t>Hình 1.1: Hudi Overview</a:t>
            </a:r>
            <a:endParaRPr sz="1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8"/>
          <p:cNvSpPr txBox="1"/>
          <p:nvPr>
            <p:ph type="title"/>
          </p:nvPr>
        </p:nvSpPr>
        <p:spPr>
          <a:xfrm>
            <a:off x="311700" y="521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2</a:t>
            </a:r>
            <a:r>
              <a:rPr lang="vi"/>
              <a:t>. </a:t>
            </a:r>
            <a:r>
              <a:rPr lang="vi"/>
              <a:t>Tính năng của Hudi</a:t>
            </a:r>
            <a:endParaRPr/>
          </a:p>
        </p:txBody>
      </p:sp>
      <p:sp>
        <p:nvSpPr>
          <p:cNvPr id="122" name="Google Shape;122;p18"/>
          <p:cNvSpPr txBox="1"/>
          <p:nvPr>
            <p:ph idx="1" type="body"/>
          </p:nvPr>
        </p:nvSpPr>
        <p:spPr>
          <a:xfrm>
            <a:off x="311700" y="1259600"/>
            <a:ext cx="4260300" cy="363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500"/>
              <a:buChar char="✓"/>
            </a:pPr>
            <a:r>
              <a:rPr lang="vi" sz="1500"/>
              <a:t>Mutability support for all data lake workloads</a:t>
            </a:r>
            <a:endParaRPr sz="1500"/>
          </a:p>
          <a:p>
            <a:pPr indent="-3238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500"/>
              <a:buChar char="✓"/>
            </a:pPr>
            <a:r>
              <a:rPr lang="vi" sz="1500"/>
              <a:t>Improved efficiency by incrementally processing new data</a:t>
            </a:r>
            <a:endParaRPr sz="1500"/>
          </a:p>
          <a:p>
            <a:pPr indent="-3238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500"/>
              <a:buChar char="✓"/>
            </a:pPr>
            <a:r>
              <a:rPr lang="vi" sz="1500"/>
              <a:t>ACID Transactional guarantees to data lake</a:t>
            </a:r>
            <a:endParaRPr sz="1500"/>
          </a:p>
          <a:p>
            <a:pPr indent="-3238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500"/>
              <a:buChar char="✓"/>
            </a:pPr>
            <a:r>
              <a:rPr lang="vi" sz="1500"/>
              <a:t>Unlock historical data with time travel</a:t>
            </a:r>
            <a:endParaRPr sz="1500"/>
          </a:p>
          <a:p>
            <a:pPr indent="-3238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200"/>
              </a:spcAft>
              <a:buSzPts val="1500"/>
              <a:buChar char="✓"/>
            </a:pPr>
            <a:r>
              <a:rPr lang="vi" sz="1500"/>
              <a:t>Interoperable multi-cloud ecosystem support</a:t>
            </a:r>
            <a:endParaRPr sz="1500"/>
          </a:p>
        </p:txBody>
      </p:sp>
      <p:sp>
        <p:nvSpPr>
          <p:cNvPr id="123" name="Google Shape;123;p18"/>
          <p:cNvSpPr txBox="1"/>
          <p:nvPr>
            <p:ph idx="2" type="title"/>
          </p:nvPr>
        </p:nvSpPr>
        <p:spPr>
          <a:xfrm>
            <a:off x="744575" y="93425"/>
            <a:ext cx="7398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I. Tổng Quan Về Hudi</a:t>
            </a:r>
            <a:endParaRPr/>
          </a:p>
        </p:txBody>
      </p:sp>
      <p:sp>
        <p:nvSpPr>
          <p:cNvPr id="124" name="Google Shape;124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  <p:sp>
        <p:nvSpPr>
          <p:cNvPr id="125" name="Google Shape;125;p18"/>
          <p:cNvSpPr txBox="1"/>
          <p:nvPr>
            <p:ph idx="1" type="body"/>
          </p:nvPr>
        </p:nvSpPr>
        <p:spPr>
          <a:xfrm>
            <a:off x="4572000" y="1259600"/>
            <a:ext cx="4260300" cy="363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SzPts val="1500"/>
              <a:buChar char="✓"/>
            </a:pPr>
            <a:r>
              <a:rPr lang="vi" sz="1500"/>
              <a:t>Comprehensive table services for high-performance analytics</a:t>
            </a:r>
            <a:endParaRPr sz="1500"/>
          </a:p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SzPts val="1500"/>
              <a:buChar char="✓"/>
            </a:pPr>
            <a:r>
              <a:rPr lang="vi" sz="1500"/>
              <a:t>A rich platform to build lakehouse faster</a:t>
            </a:r>
            <a:endParaRPr sz="1500"/>
          </a:p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SzPts val="1500"/>
              <a:buChar char="✓"/>
            </a:pPr>
            <a:r>
              <a:rPr lang="vi" sz="1500"/>
              <a:t>Query acceleration through multi-modal indexes</a:t>
            </a:r>
            <a:endParaRPr sz="1500"/>
          </a:p>
          <a:p>
            <a:pPr indent="-323850" lvl="0" marL="457200" rtl="0" algn="l">
              <a:spcBef>
                <a:spcPts val="1000"/>
              </a:spcBef>
              <a:spcAft>
                <a:spcPts val="1200"/>
              </a:spcAft>
              <a:buSzPts val="1500"/>
              <a:buChar char="✓"/>
            </a:pPr>
            <a:r>
              <a:rPr lang="vi" sz="1500"/>
              <a:t>Resilient Pipelines with schema evolution &amp; enforcement</a:t>
            </a:r>
            <a:endParaRPr sz="15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9"/>
          <p:cNvSpPr txBox="1"/>
          <p:nvPr>
            <p:ph type="title"/>
          </p:nvPr>
        </p:nvSpPr>
        <p:spPr>
          <a:xfrm>
            <a:off x="311700" y="521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a</a:t>
            </a:r>
            <a:r>
              <a:rPr lang="vi"/>
              <a:t>. Hudi </a:t>
            </a:r>
            <a:r>
              <a:rPr lang="vi"/>
              <a:t>Architecture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2307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19"/>
          <p:cNvSpPr txBox="1"/>
          <p:nvPr>
            <p:ph idx="1" type="body"/>
          </p:nvPr>
        </p:nvSpPr>
        <p:spPr>
          <a:xfrm>
            <a:off x="311700" y="1031000"/>
            <a:ext cx="8520600" cy="39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132" name="Google Shape;132;p19"/>
          <p:cNvSpPr txBox="1"/>
          <p:nvPr>
            <p:ph idx="2" type="title"/>
          </p:nvPr>
        </p:nvSpPr>
        <p:spPr>
          <a:xfrm>
            <a:off x="744575" y="93425"/>
            <a:ext cx="7398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3</a:t>
            </a:r>
            <a:r>
              <a:rPr lang="vi"/>
              <a:t>.</a:t>
            </a:r>
            <a:r>
              <a:rPr lang="vi"/>
              <a:t> </a:t>
            </a:r>
            <a:r>
              <a:rPr lang="vi"/>
              <a:t>Design &amp; Concepts</a:t>
            </a:r>
            <a:endParaRPr/>
          </a:p>
        </p:txBody>
      </p:sp>
      <p:sp>
        <p:nvSpPr>
          <p:cNvPr id="133" name="Google Shape;133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  <p:sp>
        <p:nvSpPr>
          <p:cNvPr id="134" name="Google Shape;134;p19"/>
          <p:cNvSpPr txBox="1"/>
          <p:nvPr/>
        </p:nvSpPr>
        <p:spPr>
          <a:xfrm>
            <a:off x="1854000" y="4587100"/>
            <a:ext cx="5436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vi" sz="1500">
                <a:solidFill>
                  <a:schemeClr val="dk1"/>
                </a:solidFill>
              </a:rPr>
              <a:t>Hình 1.2: Hudi Architecture</a:t>
            </a:r>
            <a:endParaRPr sz="1500">
              <a:solidFill>
                <a:schemeClr val="dk1"/>
              </a:solidFill>
            </a:endParaRPr>
          </a:p>
        </p:txBody>
      </p:sp>
      <p:pic>
        <p:nvPicPr>
          <p:cNvPr id="135" name="Google Shape;13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0146" y="1031000"/>
            <a:ext cx="5303726" cy="357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0"/>
          <p:cNvSpPr txBox="1"/>
          <p:nvPr>
            <p:ph type="title"/>
          </p:nvPr>
        </p:nvSpPr>
        <p:spPr>
          <a:xfrm>
            <a:off x="311700" y="521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b</a:t>
            </a:r>
            <a:r>
              <a:rPr lang="vi"/>
              <a:t>. TimeLine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20"/>
          <p:cNvSpPr txBox="1"/>
          <p:nvPr>
            <p:ph idx="1" type="body"/>
          </p:nvPr>
        </p:nvSpPr>
        <p:spPr>
          <a:xfrm>
            <a:off x="311700" y="1031000"/>
            <a:ext cx="8520600" cy="39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142" name="Google Shape;142;p20"/>
          <p:cNvSpPr txBox="1"/>
          <p:nvPr>
            <p:ph idx="2" type="title"/>
          </p:nvPr>
        </p:nvSpPr>
        <p:spPr>
          <a:xfrm>
            <a:off x="744575" y="93425"/>
            <a:ext cx="7398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3</a:t>
            </a:r>
            <a:r>
              <a:rPr lang="vi"/>
              <a:t>. Design &amp; Concepts</a:t>
            </a:r>
            <a:endParaRPr/>
          </a:p>
        </p:txBody>
      </p:sp>
      <p:sp>
        <p:nvSpPr>
          <p:cNvPr id="143" name="Google Shape;143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  <p:pic>
        <p:nvPicPr>
          <p:cNvPr id="144" name="Google Shape;14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2250" y="1256325"/>
            <a:ext cx="5839501" cy="3284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1"/>
          <p:cNvSpPr txBox="1"/>
          <p:nvPr>
            <p:ph type="title"/>
          </p:nvPr>
        </p:nvSpPr>
        <p:spPr>
          <a:xfrm>
            <a:off x="311700" y="521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c. File layouts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21"/>
          <p:cNvSpPr txBox="1"/>
          <p:nvPr>
            <p:ph idx="1" type="body"/>
          </p:nvPr>
        </p:nvSpPr>
        <p:spPr>
          <a:xfrm>
            <a:off x="311700" y="1031000"/>
            <a:ext cx="8520600" cy="39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151" name="Google Shape;151;p21"/>
          <p:cNvSpPr txBox="1"/>
          <p:nvPr>
            <p:ph idx="2" type="title"/>
          </p:nvPr>
        </p:nvSpPr>
        <p:spPr>
          <a:xfrm>
            <a:off x="744575" y="93425"/>
            <a:ext cx="7398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3. Design &amp; Concepts</a:t>
            </a:r>
            <a:endParaRPr/>
          </a:p>
        </p:txBody>
      </p:sp>
      <p:sp>
        <p:nvSpPr>
          <p:cNvPr id="152" name="Google Shape;152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  <p:pic>
        <p:nvPicPr>
          <p:cNvPr id="153" name="Google Shape;15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0775" y="1461225"/>
            <a:ext cx="7282427" cy="2976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